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2" r:id="rId2"/>
    <p:sldMasterId id="2147483744" r:id="rId3"/>
    <p:sldMasterId id="2147483780" r:id="rId4"/>
    <p:sldMasterId id="2147483792" r:id="rId5"/>
    <p:sldMasterId id="2147483804" r:id="rId6"/>
    <p:sldMasterId id="2147484049" r:id="rId7"/>
    <p:sldMasterId id="2147484061" r:id="rId8"/>
    <p:sldMasterId id="2147484073" r:id="rId9"/>
    <p:sldMasterId id="2147484085" r:id="rId10"/>
    <p:sldMasterId id="2147484229" r:id="rId11"/>
    <p:sldMasterId id="2147484265" r:id="rId12"/>
    <p:sldMasterId id="2147484313" r:id="rId13"/>
    <p:sldMasterId id="2147484325" r:id="rId14"/>
    <p:sldMasterId id="2147484349" r:id="rId15"/>
    <p:sldMasterId id="2147484361" r:id="rId16"/>
    <p:sldMasterId id="2147484373" r:id="rId17"/>
    <p:sldMasterId id="2147484385" r:id="rId18"/>
    <p:sldMasterId id="2147484397" r:id="rId19"/>
  </p:sldMasterIdLst>
  <p:notesMasterIdLst>
    <p:notesMasterId r:id="rId93"/>
  </p:notesMasterIdLst>
  <p:sldIdLst>
    <p:sldId id="561" r:id="rId20"/>
    <p:sldId id="603" r:id="rId21"/>
    <p:sldId id="889" r:id="rId22"/>
    <p:sldId id="605" r:id="rId23"/>
    <p:sldId id="331" r:id="rId24"/>
    <p:sldId id="552" r:id="rId25"/>
    <p:sldId id="607" r:id="rId26"/>
    <p:sldId id="760" r:id="rId27"/>
    <p:sldId id="570" r:id="rId28"/>
    <p:sldId id="554" r:id="rId29"/>
    <p:sldId id="440" r:id="rId30"/>
    <p:sldId id="765" r:id="rId31"/>
    <p:sldId id="620" r:id="rId32"/>
    <p:sldId id="621" r:id="rId33"/>
    <p:sldId id="764" r:id="rId34"/>
    <p:sldId id="551" r:id="rId35"/>
    <p:sldId id="766" r:id="rId36"/>
    <p:sldId id="886" r:id="rId37"/>
    <p:sldId id="624" r:id="rId38"/>
    <p:sldId id="890" r:id="rId39"/>
    <p:sldId id="443" r:id="rId40"/>
    <p:sldId id="523" r:id="rId41"/>
    <p:sldId id="873" r:id="rId42"/>
    <p:sldId id="884" r:id="rId43"/>
    <p:sldId id="629" r:id="rId44"/>
    <p:sldId id="872" r:id="rId45"/>
    <p:sldId id="632" r:id="rId46"/>
    <p:sldId id="429" r:id="rId47"/>
    <p:sldId id="846" r:id="rId48"/>
    <p:sldId id="635" r:id="rId49"/>
    <p:sldId id="849" r:id="rId50"/>
    <p:sldId id="848" r:id="rId51"/>
    <p:sldId id="787" r:id="rId52"/>
    <p:sldId id="801" r:id="rId53"/>
    <p:sldId id="452" r:id="rId54"/>
    <p:sldId id="878" r:id="rId55"/>
    <p:sldId id="882" r:id="rId56"/>
    <p:sldId id="891" r:id="rId57"/>
    <p:sldId id="649" r:id="rId58"/>
    <p:sldId id="775" r:id="rId59"/>
    <p:sldId id="651" r:id="rId60"/>
    <p:sldId id="653" r:id="rId61"/>
    <p:sldId id="652" r:id="rId62"/>
    <p:sldId id="656" r:id="rId63"/>
    <p:sldId id="780" r:id="rId64"/>
    <p:sldId id="879" r:id="rId65"/>
    <p:sldId id="773" r:id="rId66"/>
    <p:sldId id="756" r:id="rId67"/>
    <p:sldId id="758" r:id="rId68"/>
    <p:sldId id="885" r:id="rId69"/>
    <p:sldId id="662" r:id="rId70"/>
    <p:sldId id="874" r:id="rId71"/>
    <p:sldId id="663" r:id="rId72"/>
    <p:sldId id="845" r:id="rId73"/>
    <p:sldId id="668" r:id="rId74"/>
    <p:sldId id="670" r:id="rId75"/>
    <p:sldId id="673" r:id="rId76"/>
    <p:sldId id="854" r:id="rId77"/>
    <p:sldId id="769" r:id="rId78"/>
    <p:sldId id="772" r:id="rId79"/>
    <p:sldId id="680" r:id="rId80"/>
    <p:sldId id="875" r:id="rId81"/>
    <p:sldId id="682" r:id="rId82"/>
    <p:sldId id="856" r:id="rId83"/>
    <p:sldId id="683" r:id="rId84"/>
    <p:sldId id="837" r:id="rId85"/>
    <p:sldId id="838" r:id="rId86"/>
    <p:sldId id="859" r:id="rId87"/>
    <p:sldId id="601" r:id="rId88"/>
    <p:sldId id="858" r:id="rId89"/>
    <p:sldId id="887" r:id="rId90"/>
    <p:sldId id="888" r:id="rId91"/>
    <p:sldId id="420" r:id="rId9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00FF"/>
    <a:srgbClr val="800000"/>
    <a:srgbClr val="3A0000"/>
    <a:srgbClr val="6600FF"/>
    <a:srgbClr val="B000B0"/>
    <a:srgbClr val="FF00FF"/>
    <a:srgbClr val="00264C"/>
    <a:srgbClr val="460000"/>
    <a:srgbClr val="3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3" autoAdjust="0"/>
    <p:restoredTop sz="98993" autoAdjust="0"/>
  </p:normalViewPr>
  <p:slideViewPr>
    <p:cSldViewPr>
      <p:cViewPr varScale="1">
        <p:scale>
          <a:sx n="87" d="100"/>
          <a:sy n="87" d="100"/>
        </p:scale>
        <p:origin x="-1428" y="-90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27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76" Type="http://schemas.openxmlformats.org/officeDocument/2006/relationships/slide" Target="slides/slide57.xml"/><Relationship Id="rId84" Type="http://schemas.openxmlformats.org/officeDocument/2006/relationships/slide" Target="slides/slide65.xml"/><Relationship Id="rId89" Type="http://schemas.openxmlformats.org/officeDocument/2006/relationships/slide" Target="slides/slide70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87" Type="http://schemas.openxmlformats.org/officeDocument/2006/relationships/slide" Target="slides/slide6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90" Type="http://schemas.openxmlformats.org/officeDocument/2006/relationships/slide" Target="slides/slide71.xml"/><Relationship Id="rId95" Type="http://schemas.openxmlformats.org/officeDocument/2006/relationships/viewProps" Target="view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slide" Target="slides/slide5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9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91" Type="http://schemas.openxmlformats.org/officeDocument/2006/relationships/slide" Target="slides/slide72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20352-EA79-48E3-8697-0E091AEC01CC}" type="datetimeFigureOut">
              <a:rPr lang="en-IN" smtClean="0"/>
              <a:t>06-03-2016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139D5-6712-436A-BF2B-319F48444D90}" type="slidenum">
              <a:rPr lang="en-IN" smtClean="0"/>
              <a:t>‹#›</a:t>
            </a:fld>
            <a:endParaRPr lang="en-IN"/>
          </a:p>
        </p:txBody>
      </p:sp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62385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5369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algn="l"/>
            <a:endParaRPr lang="en-IN" b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2129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72503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59048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1322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0991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8032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2833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72439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68398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>
                <a:solidFill>
                  <a:prstClr val="black"/>
                </a:solidFill>
              </a:rPr>
              <a:pPr/>
              <a:t>20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179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sz="3200" b="0" i="0" u="none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1051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767488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100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7984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>
                <a:solidFill>
                  <a:prstClr val="black"/>
                </a:solidFill>
              </a:rPr>
              <a:pPr/>
              <a:t>24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925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06029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547089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419555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28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90161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29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429520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57789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>
                <a:solidFill>
                  <a:prstClr val="black"/>
                </a:solidFill>
              </a:rPr>
              <a:pPr/>
              <a:t>3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911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>
                <a:solidFill>
                  <a:prstClr val="black"/>
                </a:solidFill>
              </a:rPr>
              <a:pPr/>
              <a:t>31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9520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32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153996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33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20960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34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903755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35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326050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36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83900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>
                <a:solidFill>
                  <a:prstClr val="black"/>
                </a:solidFill>
              </a:rPr>
              <a:pPr/>
              <a:t>37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925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algn="l"/>
            <a:endParaRPr lang="en-IN" b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>
                <a:solidFill>
                  <a:prstClr val="black"/>
                </a:solidFill>
              </a:rPr>
              <a:pPr/>
              <a:t>38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1292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39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41261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40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8977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52469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41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58114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42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0523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43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08796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44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185245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45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972047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46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554464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47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14330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48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44027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49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9462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>
                <a:solidFill>
                  <a:prstClr val="black"/>
                </a:solidFill>
              </a:rPr>
              <a:pPr/>
              <a:t>50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96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72589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51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290585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52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27284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53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15711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54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532971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55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46386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56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7453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57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790266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58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925238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59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2967948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60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1516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814425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61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428520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62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7316274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63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140744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64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826654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65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009812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66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0972851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67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927078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68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1362924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69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950541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70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14621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7226119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>
                <a:solidFill>
                  <a:prstClr val="black"/>
                </a:solidFill>
              </a:rPr>
              <a:pPr/>
              <a:t>71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35134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>
                <a:solidFill>
                  <a:prstClr val="black"/>
                </a:solidFill>
              </a:rPr>
              <a:pPr/>
              <a:t>72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8759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73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3903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2687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139D5-6712-436A-BF2B-319F48444D90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5348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2125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2638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7911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81696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4685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5871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8993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8170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1169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254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5994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30052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1944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87719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8692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30812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56604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597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32657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105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62093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6538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69129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57536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21910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55185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3061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85893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50067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58192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010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2323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471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38085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5090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10411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67846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6737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23781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74174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5057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33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519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073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71413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994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18330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35503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56073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42570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6198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1890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43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8481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39521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98475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5757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19800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09699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56944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82518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7740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52354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206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38119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79881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42569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67543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943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54942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7442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1148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69096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99205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120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65336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55770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0620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57948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87026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9950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39448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98761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05823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07759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517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913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89416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82119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66209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39695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5711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7202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62469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82460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23248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927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40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57728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55578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1876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64357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77212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6777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34870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43609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43388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546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79450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50462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75690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17031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9420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86514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49672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3483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41666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13853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93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040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5206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7774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3958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6666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3984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201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3897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152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579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4803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9210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537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295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095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079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5124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0152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244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8987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6808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6018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113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9923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6550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919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6554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1926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75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6517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4302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2101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4409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391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7412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799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7883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6880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721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764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3778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3441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3106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3524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3548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5925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0856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9367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515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645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7134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865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5144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4879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8344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9857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1476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6789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87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1166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6994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534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0706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321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7432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6078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4630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7968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93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5874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5357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9524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5944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40731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903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6755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551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5047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537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044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42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0" r:id="rId1"/>
    <p:sldLayoutId id="2147484231" r:id="rId2"/>
    <p:sldLayoutId id="2147484232" r:id="rId3"/>
    <p:sldLayoutId id="2147484233" r:id="rId4"/>
    <p:sldLayoutId id="2147484234" r:id="rId5"/>
    <p:sldLayoutId id="2147484235" r:id="rId6"/>
    <p:sldLayoutId id="2147484236" r:id="rId7"/>
    <p:sldLayoutId id="2147484237" r:id="rId8"/>
    <p:sldLayoutId id="2147484238" r:id="rId9"/>
    <p:sldLayoutId id="2147484239" r:id="rId10"/>
    <p:sldLayoutId id="21474842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63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492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4" r:id="rId1"/>
    <p:sldLayoutId id="2147484315" r:id="rId2"/>
    <p:sldLayoutId id="2147484316" r:id="rId3"/>
    <p:sldLayoutId id="2147484317" r:id="rId4"/>
    <p:sldLayoutId id="2147484318" r:id="rId5"/>
    <p:sldLayoutId id="2147484319" r:id="rId6"/>
    <p:sldLayoutId id="2147484320" r:id="rId7"/>
    <p:sldLayoutId id="2147484321" r:id="rId8"/>
    <p:sldLayoutId id="2147484322" r:id="rId9"/>
    <p:sldLayoutId id="2147484323" r:id="rId10"/>
    <p:sldLayoutId id="21474843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0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6" r:id="rId1"/>
    <p:sldLayoutId id="2147484327" r:id="rId2"/>
    <p:sldLayoutId id="2147484328" r:id="rId3"/>
    <p:sldLayoutId id="2147484329" r:id="rId4"/>
    <p:sldLayoutId id="2147484330" r:id="rId5"/>
    <p:sldLayoutId id="2147484331" r:id="rId6"/>
    <p:sldLayoutId id="2147484332" r:id="rId7"/>
    <p:sldLayoutId id="2147484333" r:id="rId8"/>
    <p:sldLayoutId id="2147484334" r:id="rId9"/>
    <p:sldLayoutId id="2147484335" r:id="rId10"/>
    <p:sldLayoutId id="21474843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03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570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2" r:id="rId1"/>
    <p:sldLayoutId id="2147484363" r:id="rId2"/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07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4" r:id="rId1"/>
    <p:sldLayoutId id="2147484375" r:id="rId2"/>
    <p:sldLayoutId id="2147484376" r:id="rId3"/>
    <p:sldLayoutId id="2147484377" r:id="rId4"/>
    <p:sldLayoutId id="2147484378" r:id="rId5"/>
    <p:sldLayoutId id="2147484379" r:id="rId6"/>
    <p:sldLayoutId id="2147484380" r:id="rId7"/>
    <p:sldLayoutId id="2147484381" r:id="rId8"/>
    <p:sldLayoutId id="2147484382" r:id="rId9"/>
    <p:sldLayoutId id="2147484383" r:id="rId10"/>
    <p:sldLayoutId id="2147484384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0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  <p:sldLayoutId id="2147484387" r:id="rId2"/>
    <p:sldLayoutId id="2147484388" r:id="rId3"/>
    <p:sldLayoutId id="2147484389" r:id="rId4"/>
    <p:sldLayoutId id="2147484390" r:id="rId5"/>
    <p:sldLayoutId id="2147484391" r:id="rId6"/>
    <p:sldLayoutId id="2147484392" r:id="rId7"/>
    <p:sldLayoutId id="2147484393" r:id="rId8"/>
    <p:sldLayoutId id="2147484394" r:id="rId9"/>
    <p:sldLayoutId id="2147484395" r:id="rId10"/>
    <p:sldLayoutId id="214748439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8" r:id="rId1"/>
    <p:sldLayoutId id="2147484399" r:id="rId2"/>
    <p:sldLayoutId id="2147484400" r:id="rId3"/>
    <p:sldLayoutId id="2147484401" r:id="rId4"/>
    <p:sldLayoutId id="2147484402" r:id="rId5"/>
    <p:sldLayoutId id="2147484403" r:id="rId6"/>
    <p:sldLayoutId id="2147484404" r:id="rId7"/>
    <p:sldLayoutId id="2147484405" r:id="rId8"/>
    <p:sldLayoutId id="2147484406" r:id="rId9"/>
    <p:sldLayoutId id="2147484407" r:id="rId10"/>
    <p:sldLayoutId id="2147484408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494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73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01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7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580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837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94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6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4.png"/><Relationship Id="rId7" Type="http://schemas.openxmlformats.org/officeDocument/2006/relationships/image" Target="../media/image16.jpeg"/><Relationship Id="rId12" Type="http://schemas.microsoft.com/office/2007/relationships/hdphoto" Target="../media/hdphoto13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19.jpeg"/><Relationship Id="rId5" Type="http://schemas.openxmlformats.org/officeDocument/2006/relationships/image" Target="../media/image15.jpeg"/><Relationship Id="rId10" Type="http://schemas.openxmlformats.org/officeDocument/2006/relationships/image" Target="../media/image18.jpeg"/><Relationship Id="rId4" Type="http://schemas.microsoft.com/office/2007/relationships/hdphoto" Target="../media/hdphoto10.wdp"/><Relationship Id="rId9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.jpe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5.xml"/><Relationship Id="rId4" Type="http://schemas.microsoft.com/office/2007/relationships/hdphoto" Target="../media/hdphoto2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4.xml"/><Relationship Id="rId6" Type="http://schemas.microsoft.com/office/2007/relationships/hdphoto" Target="../media/hdphoto5.wdp"/><Relationship Id="rId5" Type="http://schemas.openxmlformats.org/officeDocument/2006/relationships/image" Target="../media/image7.jpeg"/><Relationship Id="rId4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microsoft.com/office/2007/relationships/hdphoto" Target="../media/hdphoto2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4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5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1.xml"/><Relationship Id="rId4" Type="http://schemas.microsoft.com/office/2007/relationships/hdphoto" Target="../media/hdphoto22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7.wdp"/><Relationship Id="rId5" Type="http://schemas.openxmlformats.org/officeDocument/2006/relationships/image" Target="../media/image39.png"/><Relationship Id="rId4" Type="http://schemas.microsoft.com/office/2007/relationships/hdphoto" Target="../media/hdphoto26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0.xml"/><Relationship Id="rId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2.wdp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5.xml"/><Relationship Id="rId6" Type="http://schemas.microsoft.com/office/2007/relationships/hdphoto" Target="../media/hdphoto29.wdp"/><Relationship Id="rId5" Type="http://schemas.openxmlformats.org/officeDocument/2006/relationships/image" Target="../media/image42.png"/><Relationship Id="rId4" Type="http://schemas.microsoft.com/office/2007/relationships/hdphoto" Target="../media/hdphoto28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2.xml"/><Relationship Id="rId4" Type="http://schemas.microsoft.com/office/2007/relationships/hdphoto" Target="../media/hdphoto30.wdp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1.xml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3" Type="http://schemas.openxmlformats.org/officeDocument/2006/relationships/image" Target="../media/image44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1.xml"/><Relationship Id="rId6" Type="http://schemas.microsoft.com/office/2007/relationships/hdphoto" Target="../media/hdphoto23.wdp"/><Relationship Id="rId5" Type="http://schemas.openxmlformats.org/officeDocument/2006/relationships/image" Target="../media/image34.jpeg"/><Relationship Id="rId4" Type="http://schemas.microsoft.com/office/2007/relationships/hdphoto" Target="../media/hdphoto31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6.xml"/><Relationship Id="rId6" Type="http://schemas.microsoft.com/office/2007/relationships/hdphoto" Target="../media/hdphoto34.wdp"/><Relationship Id="rId5" Type="http://schemas.openxmlformats.org/officeDocument/2006/relationships/image" Target="../media/image47.jpeg"/><Relationship Id="rId4" Type="http://schemas.microsoft.com/office/2007/relationships/hdphoto" Target="../media/hdphoto3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1.xml"/><Relationship Id="rId4" Type="http://schemas.microsoft.com/office/2007/relationships/hdphoto" Target="../media/hdphoto35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2.xml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3" Type="http://schemas.openxmlformats.org/officeDocument/2006/relationships/image" Target="../media/image49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2.xml"/><Relationship Id="rId6" Type="http://schemas.microsoft.com/office/2007/relationships/hdphoto" Target="../media/hdphoto37.wdp"/><Relationship Id="rId5" Type="http://schemas.openxmlformats.org/officeDocument/2006/relationships/image" Target="../media/image50.jpeg"/><Relationship Id="rId4" Type="http://schemas.microsoft.com/office/2007/relationships/hdphoto" Target="../media/hdphoto36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9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8.xml"/><Relationship Id="rId4" Type="http://schemas.microsoft.com/office/2007/relationships/hdphoto" Target="../media/hdphoto40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5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3.xml"/><Relationship Id="rId6" Type="http://schemas.microsoft.com/office/2007/relationships/hdphoto" Target="../media/hdphoto42.wdp"/><Relationship Id="rId5" Type="http://schemas.openxmlformats.org/officeDocument/2006/relationships/image" Target="../media/image58.png"/><Relationship Id="rId4" Type="http://schemas.microsoft.com/office/2007/relationships/hdphoto" Target="../media/hdphoto41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83.xml"/><Relationship Id="rId4" Type="http://schemas.microsoft.com/office/2007/relationships/hdphoto" Target="../media/hdphoto43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MUTHUKUMAR\Desktop\CLINICAL CARDIO 2015\20150422_0848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829" b="27893"/>
          <a:stretch/>
        </p:blipFill>
        <p:spPr bwMode="auto">
          <a:xfrm>
            <a:off x="1" y="4301490"/>
            <a:ext cx="9144000" cy="255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2859" y="2263142"/>
            <a:ext cx="9166861" cy="227754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prstClr val="white"/>
                </a:solidFill>
              </a:rPr>
              <a:t> </a:t>
            </a:r>
            <a:r>
              <a:rPr lang="en-US" sz="3600" b="1" dirty="0" smtClean="0">
                <a:solidFill>
                  <a:prstClr val="white"/>
                </a:solidFill>
              </a:rPr>
              <a:t>Dr. D. </a:t>
            </a:r>
            <a:r>
              <a:rPr lang="en-US" sz="3600" b="1" dirty="0" err="1" smtClean="0">
                <a:solidFill>
                  <a:prstClr val="white"/>
                </a:solidFill>
              </a:rPr>
              <a:t>Muthukumar</a:t>
            </a:r>
            <a:r>
              <a:rPr lang="en-US" sz="3600" b="1" dirty="0" smtClean="0">
                <a:solidFill>
                  <a:prstClr val="white"/>
                </a:solidFill>
              </a:rPr>
              <a:t> MD, DM</a:t>
            </a:r>
          </a:p>
          <a:p>
            <a:pPr algn="ctr"/>
            <a:r>
              <a:rPr lang="en-US" sz="3400" b="1" dirty="0" smtClean="0">
                <a:solidFill>
                  <a:srgbClr val="FFFF00"/>
                </a:solidFill>
              </a:rPr>
              <a:t>Prof. of Cardiology</a:t>
            </a:r>
          </a:p>
          <a:p>
            <a:pPr algn="ctr"/>
            <a:r>
              <a:rPr lang="en-IN" sz="3000" b="1" dirty="0">
                <a:solidFill>
                  <a:srgbClr val="FFC000"/>
                </a:solidFill>
              </a:rPr>
              <a:t>Sri </a:t>
            </a:r>
            <a:r>
              <a:rPr lang="en-IN" sz="3000" b="1" dirty="0" err="1">
                <a:solidFill>
                  <a:srgbClr val="FFC000"/>
                </a:solidFill>
              </a:rPr>
              <a:t>Muthukumaran</a:t>
            </a:r>
            <a:r>
              <a:rPr lang="en-IN" sz="3000" b="1" dirty="0">
                <a:solidFill>
                  <a:srgbClr val="FFC000"/>
                </a:solidFill>
              </a:rPr>
              <a:t> </a:t>
            </a:r>
            <a:r>
              <a:rPr lang="en-IN" sz="3000" b="1">
                <a:solidFill>
                  <a:srgbClr val="FFC000"/>
                </a:solidFill>
              </a:rPr>
              <a:t>Medical </a:t>
            </a:r>
            <a:r>
              <a:rPr lang="en-IN" sz="3000" b="1" smtClean="0">
                <a:solidFill>
                  <a:srgbClr val="FFC000"/>
                </a:solidFill>
              </a:rPr>
              <a:t>College </a:t>
            </a:r>
            <a:endParaRPr lang="en-IN" sz="3000" b="1" dirty="0" smtClean="0">
              <a:solidFill>
                <a:srgbClr val="FFC000"/>
              </a:solidFill>
            </a:endParaRPr>
          </a:p>
          <a:p>
            <a:pPr algn="ctr"/>
            <a:r>
              <a:rPr lang="en-IN" sz="3000" b="1" dirty="0" smtClean="0">
                <a:solidFill>
                  <a:srgbClr val="FFC000"/>
                </a:solidFill>
              </a:rPr>
              <a:t>Hospital and </a:t>
            </a:r>
            <a:r>
              <a:rPr lang="en-IN" sz="3000" b="1" dirty="0">
                <a:solidFill>
                  <a:srgbClr val="FFC000"/>
                </a:solidFill>
              </a:rPr>
              <a:t>Research </a:t>
            </a:r>
            <a:r>
              <a:rPr lang="en-IN" sz="3000" b="1" dirty="0" smtClean="0">
                <a:solidFill>
                  <a:srgbClr val="FFC000"/>
                </a:solidFill>
              </a:rPr>
              <a:t>Institute, Chennai-69</a:t>
            </a:r>
            <a:endParaRPr lang="en-IN" sz="3000" b="1" dirty="0">
              <a:solidFill>
                <a:srgbClr val="FFC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5240" y="3810"/>
            <a:ext cx="9144000" cy="2434590"/>
          </a:xfrm>
          <a:prstGeom prst="rect">
            <a:avLst/>
          </a:prstGeom>
          <a:solidFill>
            <a:srgbClr val="000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FFFF"/>
                </a:solidFill>
                <a:latin typeface="Berlin Sans FB" panose="020E0602020502020306" pitchFamily="34" charset="0"/>
              </a:rPr>
              <a:t>Cyanotic </a:t>
            </a:r>
          </a:p>
          <a:p>
            <a:pPr algn="ctr"/>
            <a:r>
              <a:rPr lang="en-US" sz="4800" dirty="0">
                <a:solidFill>
                  <a:prstClr val="white"/>
                </a:solidFill>
                <a:latin typeface="Berlin Sans FB" panose="020E0602020502020306" pitchFamily="34" charset="0"/>
              </a:rPr>
              <a:t>Congenital Heart Disease</a:t>
            </a:r>
          </a:p>
          <a:p>
            <a:pPr marL="571500" indent="-571500" algn="ctr">
              <a:buFontTx/>
              <a:buChar char="-"/>
            </a:pPr>
            <a:r>
              <a:rPr lang="en-US" sz="4000" b="1" dirty="0" smtClean="0">
                <a:solidFill>
                  <a:srgbClr val="FFFF00"/>
                </a:solidFill>
              </a:rPr>
              <a:t>Diagnostic </a:t>
            </a:r>
            <a:r>
              <a:rPr lang="en-US" sz="4000" b="1" dirty="0">
                <a:solidFill>
                  <a:srgbClr val="FFFF00"/>
                </a:solidFill>
              </a:rPr>
              <a:t>Approach </a:t>
            </a:r>
            <a:r>
              <a:rPr lang="en-US" sz="4000" b="1" dirty="0" smtClean="0">
                <a:solidFill>
                  <a:prstClr val="white"/>
                </a:solidFill>
              </a:rPr>
              <a:t>-</a:t>
            </a:r>
            <a:endParaRPr lang="en-IN" sz="4000" b="1" dirty="0">
              <a:solidFill>
                <a:prstClr val="white"/>
              </a:solidFill>
            </a:endParaRPr>
          </a:p>
          <a:p>
            <a:pPr marL="571500" indent="-571500" algn="ctr">
              <a:buFontTx/>
              <a:buChar char="-"/>
            </a:pPr>
            <a:endParaRPr lang="en-US" sz="1000" b="1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19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60217" y="3166379"/>
            <a:ext cx="7678560" cy="3310621"/>
            <a:chOff x="457200" y="1284846"/>
            <a:chExt cx="7678560" cy="3310621"/>
          </a:xfrm>
        </p:grpSpPr>
        <p:sp>
          <p:nvSpPr>
            <p:cNvPr id="5" name="Rectangle 4"/>
            <p:cNvSpPr/>
            <p:nvPr/>
          </p:nvSpPr>
          <p:spPr>
            <a:xfrm>
              <a:off x="2286895" y="1284846"/>
              <a:ext cx="4171848" cy="707886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2DFFFF"/>
                  </a:solidFill>
                  <a:latin typeface="+mj-lt"/>
                </a:rPr>
                <a:t>Cyanosis</a:t>
              </a:r>
              <a:r>
                <a:rPr lang="en-US" sz="4000" b="1" dirty="0" smtClean="0">
                  <a:solidFill>
                    <a:schemeClr val="bg1"/>
                  </a:solidFill>
                  <a:latin typeface="+mj-lt"/>
                </a:rPr>
                <a:t> : Uniform</a:t>
              </a:r>
              <a:endParaRPr lang="en-US" sz="4000" b="1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868560" y="2197818"/>
              <a:ext cx="4267200" cy="2191703"/>
              <a:chOff x="1055370" y="4255502"/>
              <a:chExt cx="4545496" cy="2191703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283970" y="4443351"/>
                <a:ext cx="4038599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prstClr val="white"/>
                    </a:solidFill>
                  </a:rPr>
                  <a:t>Rt. </a:t>
                </a:r>
                <a:r>
                  <a:rPr lang="en-US" sz="2800" b="1" dirty="0" smtClean="0">
                    <a:solidFill>
                      <a:prstClr val="white"/>
                    </a:solidFill>
                    <a:sym typeface="Wingdings"/>
                  </a:rPr>
                  <a:t> </a:t>
                </a:r>
                <a:r>
                  <a:rPr lang="en-US" sz="2800" b="1" dirty="0" smtClean="0">
                    <a:solidFill>
                      <a:prstClr val="white"/>
                    </a:solidFill>
                  </a:rPr>
                  <a:t>Lt. Shunt </a:t>
                </a:r>
              </a:p>
              <a:p>
                <a:pPr algn="ctr"/>
                <a:r>
                  <a:rPr lang="en-US" sz="2800" b="1" dirty="0" smtClean="0">
                    <a:solidFill>
                      <a:prstClr val="white"/>
                    </a:solidFill>
                  </a:rPr>
                  <a:t>at Atrial, </a:t>
                </a:r>
              </a:p>
              <a:p>
                <a:pPr algn="ctr"/>
                <a:r>
                  <a:rPr lang="en-US" sz="2800" b="1" dirty="0" smtClean="0">
                    <a:solidFill>
                      <a:prstClr val="white"/>
                    </a:solidFill>
                  </a:rPr>
                  <a:t>Ventricular or </a:t>
                </a:r>
              </a:p>
              <a:p>
                <a:pPr algn="ctr"/>
                <a:r>
                  <a:rPr lang="en-US" sz="2800" b="1" dirty="0" smtClean="0">
                    <a:solidFill>
                      <a:prstClr val="white"/>
                    </a:solidFill>
                  </a:rPr>
                  <a:t>Ascending Aorta level</a:t>
                </a:r>
                <a:endParaRPr lang="en-US" sz="28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1055370" y="4255502"/>
                <a:ext cx="4545496" cy="2191703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031" name="Picture 7" descr="C:\Users\MUTHUKUMAR\Desktop\1813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045418"/>
              <a:ext cx="3187561" cy="25500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2220254" y="1306417"/>
            <a:ext cx="5018746" cy="1589183"/>
            <a:chOff x="2223174" y="4471840"/>
            <a:chExt cx="5018746" cy="1589183"/>
          </a:xfrm>
        </p:grpSpPr>
        <p:sp>
          <p:nvSpPr>
            <p:cNvPr id="10" name="Rectangle 9"/>
            <p:cNvSpPr/>
            <p:nvPr/>
          </p:nvSpPr>
          <p:spPr>
            <a:xfrm>
              <a:off x="3124200" y="5372990"/>
              <a:ext cx="34163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3200" b="1" dirty="0" err="1">
                  <a:solidFill>
                    <a:prstClr val="white"/>
                  </a:solidFill>
                  <a:latin typeface="Candara" panose="020E0502030303020204" pitchFamily="34" charset="0"/>
                </a:rPr>
                <a:t>Ebstein’s</a:t>
              </a:r>
              <a:r>
                <a:rPr lang="en-US" sz="3200" b="1" dirty="0">
                  <a:solidFill>
                    <a:prstClr val="white"/>
                  </a:solidFill>
                  <a:latin typeface="Candara" panose="020E0502030303020204" pitchFamily="34" charset="0"/>
                </a:rPr>
                <a:t> Anomaly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223174" y="4471840"/>
              <a:ext cx="5018746" cy="1589183"/>
              <a:chOff x="2090450" y="3668617"/>
              <a:chExt cx="5018746" cy="1589183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090450" y="3668617"/>
                <a:ext cx="5018746" cy="707886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000" b="1" dirty="0" smtClean="0">
                    <a:solidFill>
                      <a:srgbClr val="2DFFFF"/>
                    </a:solidFill>
                    <a:latin typeface="+mj-lt"/>
                  </a:rPr>
                  <a:t>Cyanosis</a:t>
                </a:r>
                <a:r>
                  <a:rPr lang="en-US" sz="4000" b="1" dirty="0" smtClean="0">
                    <a:solidFill>
                      <a:schemeClr val="bg1"/>
                    </a:solidFill>
                    <a:latin typeface="+mj-lt"/>
                  </a:rPr>
                  <a:t> : Intermittent</a:t>
                </a:r>
                <a:endParaRPr lang="en-US" sz="40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2466925" y="4466511"/>
                <a:ext cx="4267200" cy="791289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</p:grpSp>
      <p:sp>
        <p:nvSpPr>
          <p:cNvPr id="13" name="Rectangle 12"/>
          <p:cNvSpPr/>
          <p:nvPr/>
        </p:nvSpPr>
        <p:spPr>
          <a:xfrm>
            <a:off x="2029918" y="381000"/>
            <a:ext cx="5437682" cy="646331"/>
          </a:xfrm>
          <a:prstGeom prst="rect">
            <a:avLst/>
          </a:prstGeom>
          <a:solidFill>
            <a:srgbClr val="6400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en-US" sz="3600" b="1" kern="0" dirty="0" smtClean="0">
                <a:solidFill>
                  <a:schemeClr val="bg1"/>
                </a:solidFill>
                <a:latin typeface="+mj-lt"/>
                <a:cs typeface="Arial"/>
              </a:rPr>
              <a:t> 3. </a:t>
            </a:r>
            <a:r>
              <a:rPr lang="en-US" altLang="en-US" sz="3600" b="1" kern="0" dirty="0" smtClean="0">
                <a:solidFill>
                  <a:srgbClr val="00FFFF"/>
                </a:solidFill>
                <a:latin typeface="+mj-lt"/>
                <a:cs typeface="Arial"/>
              </a:rPr>
              <a:t>PATTERN  OF CYANOSIS </a:t>
            </a:r>
            <a:endParaRPr lang="en-IN" sz="3600" b="1" dirty="0">
              <a:solidFill>
                <a:srgbClr val="00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122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2800" y="152400"/>
            <a:ext cx="7513177" cy="3125176"/>
            <a:chOff x="862800" y="152400"/>
            <a:chExt cx="7513177" cy="3125176"/>
          </a:xfrm>
        </p:grpSpPr>
        <p:sp>
          <p:nvSpPr>
            <p:cNvPr id="6" name="Rectangle 5"/>
            <p:cNvSpPr/>
            <p:nvPr/>
          </p:nvSpPr>
          <p:spPr>
            <a:xfrm>
              <a:off x="2106286" y="152400"/>
              <a:ext cx="4818884" cy="707886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2DFFFF"/>
                  </a:solidFill>
                  <a:latin typeface="+mj-lt"/>
                </a:rPr>
                <a:t>Cyanosis</a:t>
              </a:r>
              <a:r>
                <a:rPr lang="en-US" sz="4000" b="1" dirty="0" smtClean="0">
                  <a:solidFill>
                    <a:schemeClr val="bg1"/>
                  </a:solidFill>
                  <a:latin typeface="+mj-lt"/>
                </a:rPr>
                <a:t> : Differential</a:t>
              </a:r>
              <a:endParaRPr lang="en-US" sz="4000" b="1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157201" y="876447"/>
              <a:ext cx="7010401" cy="954107"/>
              <a:chOff x="1250486" y="3251723"/>
              <a:chExt cx="7010401" cy="1038993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250486" y="3251723"/>
                <a:ext cx="7010400" cy="10389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srgbClr val="FFC000"/>
                    </a:solidFill>
                  </a:rPr>
                  <a:t>Normally related GV  </a:t>
                </a:r>
                <a:r>
                  <a:rPr lang="en-US" sz="2800" b="1" dirty="0" smtClean="0">
                    <a:solidFill>
                      <a:prstClr val="white"/>
                    </a:solidFill>
                  </a:rPr>
                  <a:t>+ </a:t>
                </a:r>
              </a:p>
              <a:p>
                <a:pPr algn="ctr"/>
                <a:r>
                  <a:rPr lang="en-US" sz="2800" b="1" dirty="0" smtClean="0">
                    <a:solidFill>
                      <a:prstClr val="white"/>
                    </a:solidFill>
                  </a:rPr>
                  <a:t>Severe PAH +  Rt. </a:t>
                </a:r>
                <a:r>
                  <a:rPr lang="en-US" sz="2800" b="1" dirty="0" smtClean="0">
                    <a:solidFill>
                      <a:prstClr val="white"/>
                    </a:solidFill>
                    <a:sym typeface="Wingdings"/>
                  </a:rPr>
                  <a:t> </a:t>
                </a:r>
                <a:r>
                  <a:rPr lang="en-US" sz="2800" b="1" dirty="0" smtClean="0">
                    <a:solidFill>
                      <a:prstClr val="white"/>
                    </a:solidFill>
                  </a:rPr>
                  <a:t>Lt. Shunt  thro PDA</a:t>
                </a:r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1388685" y="3251776"/>
                <a:ext cx="6872202" cy="1030306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862800" y="1981200"/>
              <a:ext cx="7513177" cy="1296376"/>
              <a:chOff x="990600" y="3351824"/>
              <a:chExt cx="7513177" cy="1296376"/>
            </a:xfrm>
          </p:grpSpPr>
          <p:pic>
            <p:nvPicPr>
              <p:cNvPr id="12" name="Picture 2" descr="http://www.cmaj.ca/content/182/9/E380/F1.large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81" t="30433" r="8589" b="3480"/>
              <a:stretch/>
            </p:blipFill>
            <p:spPr bwMode="auto">
              <a:xfrm>
                <a:off x="990600" y="3507945"/>
                <a:ext cx="1830986" cy="11402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3200400" y="3521102"/>
                <a:ext cx="2061783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200" b="1" dirty="0" smtClean="0">
                    <a:solidFill>
                      <a:prstClr val="white"/>
                    </a:solidFill>
                    <a:latin typeface="Candara" panose="020E0502030303020204" pitchFamily="34" charset="0"/>
                  </a:rPr>
                  <a:t>FINGERS : </a:t>
                </a:r>
                <a:r>
                  <a:rPr lang="en-US" sz="2200" b="1" dirty="0" smtClean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RED</a:t>
                </a:r>
              </a:p>
              <a:p>
                <a:r>
                  <a:rPr lang="en-US" sz="2200" b="1" dirty="0" smtClean="0">
                    <a:solidFill>
                      <a:prstClr val="white"/>
                    </a:solidFill>
                    <a:latin typeface="Candara" panose="020E0502030303020204" pitchFamily="34" charset="0"/>
                  </a:rPr>
                  <a:t>TOES   	   : </a:t>
                </a:r>
                <a:r>
                  <a:rPr lang="en-US" sz="2200" b="1" dirty="0" smtClean="0">
                    <a:solidFill>
                      <a:srgbClr val="2DFFFF"/>
                    </a:solidFill>
                    <a:latin typeface="Candara" panose="020E0502030303020204" pitchFamily="34" charset="0"/>
                  </a:rPr>
                  <a:t>BLUE</a:t>
                </a:r>
                <a:endParaRPr lang="en-IN" dirty="0">
                  <a:solidFill>
                    <a:srgbClr val="2DFFFF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488208" y="3351824"/>
                <a:ext cx="3015569" cy="1107996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200" b="1" dirty="0" smtClean="0">
                    <a:solidFill>
                      <a:srgbClr val="FFFF00"/>
                    </a:solidFill>
                    <a:latin typeface="Candara" panose="020E0502030303020204" pitchFamily="34" charset="0"/>
                  </a:rPr>
                  <a:t>Normally </a:t>
                </a:r>
                <a:r>
                  <a:rPr lang="en-US" sz="2200" b="1" dirty="0">
                    <a:solidFill>
                      <a:srgbClr val="FFFF00"/>
                    </a:solidFill>
                    <a:latin typeface="Candara" panose="020E0502030303020204" pitchFamily="34" charset="0"/>
                  </a:rPr>
                  <a:t>connected </a:t>
                </a:r>
                <a:r>
                  <a:rPr lang="en-US" sz="2200" b="1" dirty="0" smtClean="0">
                    <a:solidFill>
                      <a:srgbClr val="FFFF00"/>
                    </a:solidFill>
                    <a:latin typeface="Candara" panose="020E0502030303020204" pitchFamily="34" charset="0"/>
                  </a:rPr>
                  <a:t>GV</a:t>
                </a:r>
                <a:endParaRPr lang="en-US" sz="2200" b="1" dirty="0" smtClean="0">
                  <a:solidFill>
                    <a:prstClr val="white"/>
                  </a:solidFill>
                  <a:latin typeface="Candara" panose="020E0502030303020204" pitchFamily="34" charset="0"/>
                </a:endParaRPr>
              </a:p>
              <a:p>
                <a:r>
                  <a:rPr lang="en-US" sz="2200" b="1" dirty="0" smtClean="0">
                    <a:solidFill>
                      <a:prstClr val="white"/>
                    </a:solidFill>
                    <a:latin typeface="Candara" panose="020E0502030303020204" pitchFamily="34" charset="0"/>
                  </a:rPr>
                  <a:t>Severe PHT</a:t>
                </a:r>
              </a:p>
              <a:p>
                <a:r>
                  <a:rPr lang="en-US" sz="2200" b="1" dirty="0" err="1">
                    <a:solidFill>
                      <a:prstClr val="white"/>
                    </a:solidFill>
                    <a:latin typeface="Candara" panose="020E0502030303020204" pitchFamily="34" charset="0"/>
                  </a:rPr>
                  <a:t>Rt</a:t>
                </a:r>
                <a:r>
                  <a:rPr lang="en-US" sz="2200" b="1" dirty="0">
                    <a:solidFill>
                      <a:prstClr val="white"/>
                    </a:solidFill>
                    <a:latin typeface="Candara" panose="020E0502030303020204" pitchFamily="34" charset="0"/>
                  </a:rPr>
                  <a:t> to Lt shunt thro </a:t>
                </a:r>
                <a:r>
                  <a:rPr lang="en-US" sz="2200" b="1" dirty="0" smtClean="0">
                    <a:solidFill>
                      <a:prstClr val="white"/>
                    </a:solidFill>
                    <a:latin typeface="Candara" panose="020E0502030303020204" pitchFamily="34" charset="0"/>
                  </a:rPr>
                  <a:t>PDA</a:t>
                </a:r>
                <a:endParaRPr lang="en-US" sz="2200" b="1" dirty="0">
                  <a:solidFill>
                    <a:prstClr val="white"/>
                  </a:solidFill>
                  <a:latin typeface="Candara" panose="020E0502030303020204" pitchFamily="34" charset="0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844561" y="3516923"/>
            <a:ext cx="7480536" cy="3143170"/>
            <a:chOff x="844561" y="3516923"/>
            <a:chExt cx="7480536" cy="3143170"/>
          </a:xfrm>
        </p:grpSpPr>
        <p:grpSp>
          <p:nvGrpSpPr>
            <p:cNvPr id="15" name="Group 14"/>
            <p:cNvGrpSpPr/>
            <p:nvPr/>
          </p:nvGrpSpPr>
          <p:grpSpPr>
            <a:xfrm>
              <a:off x="844561" y="5356959"/>
              <a:ext cx="7480536" cy="1303134"/>
              <a:chOff x="916586" y="5240922"/>
              <a:chExt cx="7480536" cy="1303134"/>
            </a:xfrm>
          </p:grpSpPr>
          <p:pic>
            <p:nvPicPr>
              <p:cNvPr id="16" name="Picture 3" descr="C:\Users\MUTHUKUMAR\Desktop\Picture1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6586" y="5410200"/>
                <a:ext cx="1828800" cy="11338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3124200" y="5410200"/>
                <a:ext cx="2061783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200" b="1" dirty="0" smtClean="0">
                    <a:solidFill>
                      <a:prstClr val="white"/>
                    </a:solidFill>
                    <a:latin typeface="Candara" panose="020E0502030303020204" pitchFamily="34" charset="0"/>
                  </a:rPr>
                  <a:t>FINGERS : </a:t>
                </a:r>
                <a:r>
                  <a:rPr lang="en-US" sz="2200" b="1" dirty="0" smtClean="0">
                    <a:solidFill>
                      <a:srgbClr val="2DFFFF"/>
                    </a:solidFill>
                    <a:latin typeface="Candara" panose="020E0502030303020204" pitchFamily="34" charset="0"/>
                  </a:rPr>
                  <a:t>BLUE</a:t>
                </a:r>
              </a:p>
              <a:p>
                <a:r>
                  <a:rPr lang="en-US" sz="2200" b="1" dirty="0" smtClean="0">
                    <a:solidFill>
                      <a:prstClr val="white"/>
                    </a:solidFill>
                    <a:latin typeface="Candara" panose="020E0502030303020204" pitchFamily="34" charset="0"/>
                  </a:rPr>
                  <a:t>TOES   	   : </a:t>
                </a:r>
                <a:r>
                  <a:rPr lang="en-US" sz="2200" b="1" dirty="0" smtClean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RED</a:t>
                </a:r>
                <a:endParaRPr lang="en-IN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412009" y="5240922"/>
                <a:ext cx="2985113" cy="1107996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200" b="1" dirty="0">
                    <a:solidFill>
                      <a:srgbClr val="FFFF00"/>
                    </a:solidFill>
                    <a:latin typeface="Candara" panose="020E0502030303020204" pitchFamily="34" charset="0"/>
                  </a:rPr>
                  <a:t>D-Transposition of </a:t>
                </a:r>
                <a:r>
                  <a:rPr lang="en-US" sz="2200" b="1" dirty="0" smtClean="0">
                    <a:solidFill>
                      <a:srgbClr val="FFFF00"/>
                    </a:solidFill>
                    <a:latin typeface="Candara" panose="020E0502030303020204" pitchFamily="34" charset="0"/>
                  </a:rPr>
                  <a:t>GV</a:t>
                </a:r>
                <a:endParaRPr lang="en-US" sz="2200" b="1" dirty="0" smtClean="0">
                  <a:solidFill>
                    <a:prstClr val="white"/>
                  </a:solidFill>
                  <a:latin typeface="Candara" panose="020E0502030303020204" pitchFamily="34" charset="0"/>
                </a:endParaRPr>
              </a:p>
              <a:p>
                <a:r>
                  <a:rPr lang="en-US" sz="2200" b="1" dirty="0" smtClean="0">
                    <a:solidFill>
                      <a:prstClr val="white"/>
                    </a:solidFill>
                    <a:latin typeface="Candara" panose="020E0502030303020204" pitchFamily="34" charset="0"/>
                  </a:rPr>
                  <a:t>Severe PHT</a:t>
                </a:r>
              </a:p>
              <a:p>
                <a:r>
                  <a:rPr lang="en-US" sz="2200" b="1" dirty="0" err="1">
                    <a:solidFill>
                      <a:prstClr val="white"/>
                    </a:solidFill>
                    <a:latin typeface="Candara" panose="020E0502030303020204" pitchFamily="34" charset="0"/>
                  </a:rPr>
                  <a:t>Rt</a:t>
                </a:r>
                <a:r>
                  <a:rPr lang="en-US" sz="2200" b="1" dirty="0">
                    <a:solidFill>
                      <a:prstClr val="white"/>
                    </a:solidFill>
                    <a:latin typeface="Candara" panose="020E0502030303020204" pitchFamily="34" charset="0"/>
                  </a:rPr>
                  <a:t> to Lt shunt thro </a:t>
                </a:r>
                <a:r>
                  <a:rPr lang="en-US" sz="2200" b="1" dirty="0" smtClean="0">
                    <a:solidFill>
                      <a:prstClr val="white"/>
                    </a:solidFill>
                    <a:latin typeface="Candara" panose="020E0502030303020204" pitchFamily="34" charset="0"/>
                  </a:rPr>
                  <a:t>PDA</a:t>
                </a:r>
                <a:endParaRPr lang="en-US" sz="2200" b="1" dirty="0">
                  <a:solidFill>
                    <a:prstClr val="white"/>
                  </a:solidFill>
                  <a:latin typeface="Candara" panose="020E0502030303020204" pitchFamily="34" charset="0"/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1221522" y="3516923"/>
              <a:ext cx="6881757" cy="707886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2DFFFF"/>
                  </a:solidFill>
                  <a:latin typeface="+mj-lt"/>
                </a:rPr>
                <a:t>Cyanosis</a:t>
              </a:r>
              <a:r>
                <a:rPr lang="en-US" sz="4000" b="1" dirty="0" smtClean="0">
                  <a:solidFill>
                    <a:schemeClr val="bg1"/>
                  </a:solidFill>
                  <a:latin typeface="+mj-lt"/>
                </a:rPr>
                <a:t> : Reversed Differential</a:t>
              </a:r>
              <a:endParaRPr lang="en-US" sz="4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295400" y="4267200"/>
              <a:ext cx="6872202" cy="946129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531101" y="4257063"/>
              <a:ext cx="64008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 b="1" dirty="0" smtClean="0">
                  <a:solidFill>
                    <a:srgbClr val="FFC000"/>
                  </a:solidFill>
                </a:rPr>
                <a:t>D-TGA</a:t>
              </a:r>
              <a:r>
                <a:rPr lang="en-US" sz="2800" b="1" dirty="0" smtClean="0">
                  <a:solidFill>
                    <a:prstClr val="white"/>
                  </a:solidFill>
                </a:rPr>
                <a:t> + </a:t>
              </a:r>
              <a:endParaRPr lang="en-US" sz="2800" b="1" dirty="0">
                <a:solidFill>
                  <a:prstClr val="white"/>
                </a:solidFill>
              </a:endParaRPr>
            </a:p>
            <a:p>
              <a:pPr lvl="0" algn="ctr"/>
              <a:r>
                <a:rPr lang="en-US" sz="2800" b="1" dirty="0">
                  <a:solidFill>
                    <a:prstClr val="white"/>
                  </a:solidFill>
                </a:rPr>
                <a:t>Severe PAH +  Rt. </a:t>
              </a:r>
              <a:r>
                <a:rPr lang="en-US" sz="2800" b="1" dirty="0">
                  <a:solidFill>
                    <a:prstClr val="white"/>
                  </a:solidFill>
                  <a:sym typeface="Wingdings"/>
                </a:rPr>
                <a:t> </a:t>
              </a:r>
              <a:r>
                <a:rPr lang="en-US" sz="2800" b="1" dirty="0">
                  <a:solidFill>
                    <a:prstClr val="white"/>
                  </a:solidFill>
                </a:rPr>
                <a:t>Lt. Shunt  thro PDA</a:t>
              </a:r>
              <a:endParaRPr lang="en-IN" dirty="0"/>
            </a:p>
          </p:txBody>
        </p:sp>
      </p:grpSp>
    </p:spTree>
    <p:extLst>
      <p:ext uri="{BB962C8B-B14F-4D97-AF65-F5344CB8AC3E}">
        <p14:creationId xmlns:p14="http://schemas.microsoft.com/office/powerpoint/2010/main" val="392564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28600" y="457200"/>
            <a:ext cx="8610600" cy="113877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N" altLang="en-US" sz="4000" b="1" kern="0" dirty="0" smtClean="0">
                <a:solidFill>
                  <a:srgbClr val="FFFF00"/>
                </a:solidFill>
                <a:cs typeface="Arial"/>
                <a:sym typeface="Wingdings"/>
              </a:rPr>
              <a:t>    </a:t>
            </a:r>
            <a:r>
              <a:rPr lang="en-IN" altLang="en-US" sz="4000" b="1" kern="0" dirty="0" err="1" smtClean="0">
                <a:solidFill>
                  <a:srgbClr val="FFFF00"/>
                </a:solidFill>
                <a:cs typeface="Arial"/>
                <a:sym typeface="Wingdings"/>
              </a:rPr>
              <a:t>Hyperoxia</a:t>
            </a:r>
            <a:r>
              <a:rPr lang="en-IN" altLang="en-US" sz="4000" b="1" kern="0" dirty="0" smtClean="0">
                <a:solidFill>
                  <a:srgbClr val="FFFF00"/>
                </a:solidFill>
                <a:cs typeface="Arial"/>
                <a:sym typeface="Wingdings"/>
              </a:rPr>
              <a:t> test </a:t>
            </a:r>
            <a:r>
              <a:rPr lang="en-IN" altLang="en-US" sz="4000" kern="0" dirty="0" smtClean="0">
                <a:solidFill>
                  <a:srgbClr val="FFFFCC"/>
                </a:solidFill>
                <a:cs typeface="Arial"/>
                <a:sym typeface="Wingdings"/>
              </a:rPr>
              <a:t>:</a:t>
            </a:r>
            <a:r>
              <a:rPr lang="en-IN" altLang="en-US" sz="2800" kern="0" dirty="0" smtClean="0">
                <a:solidFill>
                  <a:srgbClr val="FFFFCC"/>
                </a:solidFill>
                <a:cs typeface="Arial"/>
                <a:sym typeface="Wingdings"/>
              </a:rPr>
              <a:t>	</a:t>
            </a:r>
          </a:p>
          <a:p>
            <a:pPr algn="ctr"/>
            <a:r>
              <a:rPr lang="en-IN" altLang="en-US" sz="2800" b="1" kern="0" dirty="0" err="1" smtClean="0">
                <a:solidFill>
                  <a:srgbClr val="FFFFCC"/>
                </a:solidFill>
                <a:cs typeface="Arial"/>
                <a:sym typeface="Wingdings"/>
              </a:rPr>
              <a:t>Rt</a:t>
            </a:r>
            <a:r>
              <a:rPr lang="en-IN" altLang="en-US" sz="2800" b="1" kern="0" dirty="0" smtClean="0">
                <a:solidFill>
                  <a:srgbClr val="FFFFCC"/>
                </a:solidFill>
                <a:cs typeface="Arial"/>
                <a:sym typeface="Wingdings"/>
              </a:rPr>
              <a:t> </a:t>
            </a:r>
            <a:r>
              <a:rPr lang="en-IN" altLang="en-US" sz="2800" b="1" kern="0" dirty="0">
                <a:solidFill>
                  <a:srgbClr val="FFFFCC"/>
                </a:solidFill>
                <a:cs typeface="Arial"/>
                <a:sym typeface="Wingdings"/>
              </a:rPr>
              <a:t>radial ABG in air and after </a:t>
            </a:r>
            <a:r>
              <a:rPr lang="en-IN" altLang="en-US" sz="2800" b="1" kern="0" dirty="0" smtClean="0">
                <a:solidFill>
                  <a:srgbClr val="FFFFCC"/>
                </a:solidFill>
                <a:cs typeface="Arial"/>
                <a:sym typeface="Wingdings"/>
              </a:rPr>
              <a:t>10 </a:t>
            </a:r>
            <a:r>
              <a:rPr lang="en-IN" altLang="en-US" sz="2800" b="1" kern="0" dirty="0">
                <a:solidFill>
                  <a:srgbClr val="FFFFCC"/>
                </a:solidFill>
                <a:cs typeface="Arial"/>
                <a:sym typeface="Wingdings"/>
              </a:rPr>
              <a:t>min </a:t>
            </a:r>
            <a:r>
              <a:rPr lang="en-IN" altLang="en-US" sz="2800" b="1" kern="0" dirty="0" smtClean="0">
                <a:solidFill>
                  <a:srgbClr val="FFFFCC"/>
                </a:solidFill>
                <a:cs typeface="Arial"/>
                <a:sym typeface="Wingdings"/>
              </a:rPr>
              <a:t>of 100% O2</a:t>
            </a:r>
            <a:endParaRPr lang="en-IN" altLang="en-US" sz="2800" b="1" kern="0" dirty="0">
              <a:solidFill>
                <a:srgbClr val="FFFFCC"/>
              </a:solidFill>
              <a:cs typeface="Arial"/>
              <a:sym typeface="Wingding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16410" y="1828800"/>
            <a:ext cx="68034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altLang="en-US" sz="2800" b="1" kern="0" dirty="0">
                <a:solidFill>
                  <a:srgbClr val="FFFFCC"/>
                </a:solidFill>
                <a:cs typeface="Arial"/>
                <a:sym typeface="Wingdings"/>
              </a:rPr>
              <a:t>- paO2 </a:t>
            </a:r>
            <a:r>
              <a:rPr lang="en-IN" altLang="en-US" sz="2800" b="1" kern="0" dirty="0">
                <a:solidFill>
                  <a:srgbClr val="FF0000"/>
                </a:solidFill>
                <a:cs typeface="Arial"/>
                <a:sym typeface="Wingdings"/>
              </a:rPr>
              <a:t>&gt; </a:t>
            </a:r>
            <a:r>
              <a:rPr lang="en-IN" altLang="en-US" sz="2800" b="1" kern="0" dirty="0" smtClean="0">
                <a:solidFill>
                  <a:srgbClr val="FF0000"/>
                </a:solidFill>
                <a:cs typeface="Arial"/>
                <a:sym typeface="Wingdings"/>
              </a:rPr>
              <a:t>300 </a:t>
            </a:r>
            <a:r>
              <a:rPr lang="en-IN" altLang="en-US" sz="2200" b="1" kern="0" dirty="0" smtClean="0">
                <a:solidFill>
                  <a:srgbClr val="FFFFCC"/>
                </a:solidFill>
                <a:cs typeface="Arial"/>
                <a:sym typeface="Wingdings"/>
              </a:rPr>
              <a:t>mmHg</a:t>
            </a:r>
            <a:r>
              <a:rPr lang="en-IN" altLang="en-US" sz="2800" b="1" kern="0" dirty="0" smtClean="0">
                <a:solidFill>
                  <a:srgbClr val="FFFFCC"/>
                </a:solidFill>
                <a:cs typeface="Arial"/>
                <a:sym typeface="Wingdings"/>
              </a:rPr>
              <a:t>    : </a:t>
            </a:r>
            <a:r>
              <a:rPr lang="en-IN" altLang="en-US" sz="2800" b="1" kern="0" dirty="0" smtClean="0">
                <a:solidFill>
                  <a:srgbClr val="FF0000"/>
                </a:solidFill>
                <a:cs typeface="Arial"/>
                <a:sym typeface="Wingdings"/>
              </a:rPr>
              <a:t>Excludes</a:t>
            </a:r>
            <a:r>
              <a:rPr lang="en-IN" altLang="en-US" sz="2800" b="1" kern="0" dirty="0" smtClean="0">
                <a:solidFill>
                  <a:srgbClr val="FFFFCC"/>
                </a:solidFill>
                <a:cs typeface="Arial"/>
                <a:sym typeface="Wingdings"/>
              </a:rPr>
              <a:t> Cyanotic CHD</a:t>
            </a:r>
            <a:endParaRPr lang="en-IN" b="1" dirty="0"/>
          </a:p>
        </p:txBody>
      </p:sp>
      <p:sp>
        <p:nvSpPr>
          <p:cNvPr id="19" name="Rectangle 18"/>
          <p:cNvSpPr/>
          <p:nvPr/>
        </p:nvSpPr>
        <p:spPr>
          <a:xfrm>
            <a:off x="990600" y="2667000"/>
            <a:ext cx="776847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altLang="en-US" sz="2800" b="1" kern="0" dirty="0">
                <a:solidFill>
                  <a:srgbClr val="FFFFCC"/>
                </a:solidFill>
                <a:cs typeface="Arial"/>
                <a:sym typeface="Wingdings"/>
              </a:rPr>
              <a:t>- paO2 </a:t>
            </a:r>
            <a:r>
              <a:rPr lang="en-IN" altLang="en-US" sz="2800" b="1" kern="0" dirty="0">
                <a:solidFill>
                  <a:srgbClr val="FFC000"/>
                </a:solidFill>
                <a:cs typeface="Arial"/>
                <a:sym typeface="Wingdings"/>
              </a:rPr>
              <a:t>&gt; </a:t>
            </a:r>
            <a:r>
              <a:rPr lang="en-IN" altLang="en-US" sz="2800" b="1" kern="0" dirty="0" smtClean="0">
                <a:solidFill>
                  <a:srgbClr val="FFC000"/>
                </a:solidFill>
                <a:cs typeface="Arial"/>
                <a:sym typeface="Wingdings"/>
              </a:rPr>
              <a:t>200 </a:t>
            </a:r>
            <a:r>
              <a:rPr lang="en-IN" altLang="en-US" sz="2200" b="1" kern="0" dirty="0" smtClean="0">
                <a:solidFill>
                  <a:srgbClr val="FFFFCC"/>
                </a:solidFill>
                <a:cs typeface="Arial"/>
                <a:sym typeface="Wingdings"/>
              </a:rPr>
              <a:t>mmHg</a:t>
            </a:r>
            <a:r>
              <a:rPr lang="en-IN" altLang="en-US" sz="2800" b="1" kern="0" dirty="0" smtClean="0">
                <a:solidFill>
                  <a:srgbClr val="FFFFCC"/>
                </a:solidFill>
                <a:cs typeface="Arial"/>
                <a:sym typeface="Wingdings"/>
              </a:rPr>
              <a:t>    : </a:t>
            </a:r>
            <a:r>
              <a:rPr lang="en-IN" altLang="en-US" sz="2800" b="1" kern="0" dirty="0" smtClean="0">
                <a:solidFill>
                  <a:srgbClr val="FFC000"/>
                </a:solidFill>
                <a:cs typeface="Arial"/>
                <a:sym typeface="Wingdings"/>
              </a:rPr>
              <a:t>Unlikely</a:t>
            </a:r>
            <a:r>
              <a:rPr lang="en-IN" altLang="en-US" sz="2800" b="1" kern="0" dirty="0" smtClean="0">
                <a:solidFill>
                  <a:srgbClr val="FFFFCC"/>
                </a:solidFill>
                <a:cs typeface="Arial"/>
                <a:sym typeface="Wingdings"/>
              </a:rPr>
              <a:t> to be </a:t>
            </a:r>
            <a:r>
              <a:rPr lang="en-IN" altLang="en-US" sz="2800" b="1" kern="0" dirty="0">
                <a:solidFill>
                  <a:srgbClr val="FFFFCC"/>
                </a:solidFill>
                <a:cs typeface="Arial"/>
                <a:sym typeface="Wingdings"/>
              </a:rPr>
              <a:t>Cyanotic CHD</a:t>
            </a:r>
            <a:endParaRPr lang="en-IN" sz="2800" b="1" dirty="0"/>
          </a:p>
          <a:p>
            <a:r>
              <a:rPr lang="en-IN" altLang="en-US" sz="2800" b="1" kern="0" dirty="0" smtClean="0">
                <a:solidFill>
                  <a:srgbClr val="FFFFCC"/>
                </a:solidFill>
                <a:cs typeface="Arial"/>
                <a:sym typeface="Wingdings"/>
              </a:rPr>
              <a:t>  </a:t>
            </a:r>
            <a:r>
              <a:rPr lang="en-IN" altLang="en-US" sz="2600" b="1" kern="0" dirty="0" smtClean="0">
                <a:solidFill>
                  <a:srgbClr val="FFFFCC"/>
                </a:solidFill>
                <a:cs typeface="Arial"/>
                <a:sym typeface="Wingdings"/>
              </a:rPr>
              <a:t>(NB : False Negative in TAPVC-Unobstructed)</a:t>
            </a:r>
            <a:endParaRPr lang="en-IN" sz="26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990600" y="3856672"/>
            <a:ext cx="7214525" cy="1248728"/>
            <a:chOff x="1219200" y="5344180"/>
            <a:chExt cx="7214525" cy="1248728"/>
          </a:xfrm>
        </p:grpSpPr>
        <p:sp>
          <p:nvSpPr>
            <p:cNvPr id="4" name="Rectangle 3"/>
            <p:cNvSpPr/>
            <p:nvPr/>
          </p:nvSpPr>
          <p:spPr>
            <a:xfrm>
              <a:off x="4267200" y="5536912"/>
              <a:ext cx="41665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IN" altLang="en-US" sz="2800" b="1" kern="0" dirty="0">
                  <a:solidFill>
                    <a:srgbClr val="FFFFCC"/>
                  </a:solidFill>
                  <a:cs typeface="Arial"/>
                  <a:sym typeface="Wingdings"/>
                </a:rPr>
                <a:t>: </a:t>
              </a:r>
              <a:r>
                <a:rPr lang="en-IN" altLang="en-US" sz="2800" b="1" kern="0" dirty="0">
                  <a:solidFill>
                    <a:srgbClr val="66FF33"/>
                  </a:solidFill>
                  <a:cs typeface="Arial"/>
                  <a:sym typeface="Wingdings"/>
                </a:rPr>
                <a:t>Likely</a:t>
              </a:r>
              <a:r>
                <a:rPr lang="en-IN" altLang="en-US" sz="2800" b="1" kern="0" dirty="0">
                  <a:solidFill>
                    <a:srgbClr val="FFFFCC"/>
                  </a:solidFill>
                  <a:cs typeface="Arial"/>
                  <a:sym typeface="Wingdings"/>
                </a:rPr>
                <a:t> to be Cyanotic CHD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219200" y="5344180"/>
              <a:ext cx="3046498" cy="892552"/>
              <a:chOff x="1219200" y="5725180"/>
              <a:chExt cx="3046498" cy="892552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1219200" y="5725180"/>
                <a:ext cx="2973891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altLang="en-US" sz="2800" b="1" kern="0" dirty="0" smtClean="0">
                    <a:solidFill>
                      <a:srgbClr val="FFFFCC"/>
                    </a:solidFill>
                    <a:cs typeface="Arial"/>
                    <a:sym typeface="Wingdings"/>
                  </a:rPr>
                  <a:t>- paO2 </a:t>
                </a:r>
                <a:r>
                  <a:rPr lang="en-IN" altLang="en-US" sz="2800" b="1" kern="0" dirty="0">
                    <a:solidFill>
                      <a:srgbClr val="66FF33"/>
                    </a:solidFill>
                    <a:cs typeface="Arial"/>
                    <a:sym typeface="Wingdings"/>
                  </a:rPr>
                  <a:t>&lt; </a:t>
                </a:r>
                <a:r>
                  <a:rPr lang="en-IN" altLang="en-US" sz="2800" b="1" kern="0" dirty="0" smtClean="0">
                    <a:solidFill>
                      <a:srgbClr val="66FF33"/>
                    </a:solidFill>
                    <a:cs typeface="Arial"/>
                    <a:sym typeface="Wingdings"/>
                  </a:rPr>
                  <a:t>100 </a:t>
                </a:r>
                <a:r>
                  <a:rPr lang="en-IN" altLang="en-US" sz="2200" b="1" kern="0" dirty="0" smtClean="0">
                    <a:solidFill>
                      <a:srgbClr val="FFFFCC"/>
                    </a:solidFill>
                    <a:cs typeface="Arial"/>
                    <a:sym typeface="Wingdings"/>
                  </a:rPr>
                  <a:t>mmHg</a:t>
                </a:r>
                <a:r>
                  <a:rPr lang="en-IN" altLang="en-US" sz="2800" b="1" kern="0" dirty="0" smtClean="0">
                    <a:solidFill>
                      <a:srgbClr val="FFFFCC"/>
                    </a:solidFill>
                    <a:cs typeface="Arial"/>
                    <a:sym typeface="Wingdings"/>
                  </a:rPr>
                  <a:t> </a:t>
                </a:r>
              </a:p>
              <a:p>
                <a:r>
                  <a:rPr lang="en-US" altLang="en-US" sz="2400" b="1" kern="0" dirty="0" smtClean="0">
                    <a:solidFill>
                      <a:srgbClr val="FFFFCC"/>
                    </a:solidFill>
                    <a:cs typeface="Arial"/>
                    <a:sym typeface="Wingdings"/>
                  </a:rPr>
                  <a:t>  (usually lower)</a:t>
                </a:r>
                <a:endParaRPr lang="en-IN" altLang="en-US" sz="2400" b="1" kern="0" dirty="0">
                  <a:solidFill>
                    <a:srgbClr val="FFFFCC"/>
                  </a:solidFill>
                  <a:cs typeface="Arial"/>
                  <a:sym typeface="Wingdings"/>
                </a:endParaRPr>
              </a:p>
            </p:txBody>
          </p:sp>
          <p:sp>
            <p:nvSpPr>
              <p:cNvPr id="5" name="Right Brace 4"/>
              <p:cNvSpPr/>
              <p:nvPr/>
            </p:nvSpPr>
            <p:spPr>
              <a:xfrm>
                <a:off x="4038600" y="5841087"/>
                <a:ext cx="227098" cy="726758"/>
              </a:xfrm>
              <a:prstGeom prst="rightBrac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N" b="1"/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1379533" y="6100465"/>
              <a:ext cx="6832320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altLang="en-US" sz="2600" b="1" kern="0" dirty="0" smtClean="0">
                  <a:solidFill>
                    <a:srgbClr val="FFFFCC"/>
                  </a:solidFill>
                  <a:cs typeface="Arial"/>
                  <a:sym typeface="Wingdings"/>
                </a:rPr>
                <a:t>( DD : Severe </a:t>
              </a:r>
              <a:r>
                <a:rPr lang="en-IN" altLang="en-US" sz="2600" b="1" kern="0" dirty="0">
                  <a:solidFill>
                    <a:srgbClr val="FFFFCC"/>
                  </a:solidFill>
                  <a:cs typeface="Arial"/>
                  <a:sym typeface="Wingdings"/>
                </a:rPr>
                <a:t>Lung disease (high paCo2</a:t>
              </a:r>
              <a:r>
                <a:rPr lang="en-IN" altLang="en-US" sz="2600" b="1" kern="0" dirty="0" smtClean="0">
                  <a:solidFill>
                    <a:srgbClr val="FFFFCC"/>
                  </a:solidFill>
                  <a:cs typeface="Arial"/>
                  <a:sym typeface="Wingdings"/>
                </a:rPr>
                <a:t>) , PPHN )</a:t>
              </a:r>
              <a:endParaRPr lang="en-IN" altLang="en-US" sz="2600" b="1" kern="0" dirty="0">
                <a:solidFill>
                  <a:srgbClr val="FFFFCC"/>
                </a:solidFill>
                <a:cs typeface="Arial"/>
                <a:sym typeface="Wingdings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2761498" y="5554355"/>
            <a:ext cx="4495800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en-US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 </a:t>
            </a:r>
            <a:r>
              <a:rPr lang="en-US" altLang="en-US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anose="020E0602020502020306" pitchFamily="34" charset="0"/>
                <a:cs typeface="Arial"/>
              </a:rPr>
              <a:t> So .... Cyanosed or Not ?</a:t>
            </a:r>
            <a:endParaRPr lang="en-IN" dirty="0">
              <a:solidFill>
                <a:prstClr val="black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083963" y="5550545"/>
            <a:ext cx="753732" cy="926455"/>
            <a:chOff x="6899488" y="436223"/>
            <a:chExt cx="770341" cy="1319513"/>
          </a:xfrm>
        </p:grpSpPr>
        <p:pic>
          <p:nvPicPr>
            <p:cNvPr id="23" name="Picture 2" descr="https://encrypted-tbn2.gstatic.com/images?q=tbn:ANd9GcRlc7sPHO8OWwXSa1qD-Wsn9VWqEJBROGdR78oDl1G4D3Es_uK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1" y="436223"/>
              <a:ext cx="700912" cy="802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6899488" y="1229711"/>
              <a:ext cx="770341" cy="526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  <a:latin typeface="Berlin Sans FB" panose="020E0602020502020306" pitchFamily="34" charset="0"/>
                </a:rPr>
                <a:t>Pearl </a:t>
              </a:r>
              <a:endParaRPr lang="en-IN" dirty="0">
                <a:solidFill>
                  <a:srgbClr val="FFFF00"/>
                </a:solidFill>
                <a:latin typeface="Berlin Sans FB" panose="020E0602020502020306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08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18985" y="176638"/>
            <a:ext cx="45499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Other Symptoms </a:t>
            </a:r>
            <a:r>
              <a:rPr lang="en-US" sz="4400" b="1" dirty="0">
                <a:solidFill>
                  <a:srgbClr val="FFFF00"/>
                </a:solidFill>
              </a:rPr>
              <a:t>: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69786" y="1210388"/>
            <a:ext cx="1779548" cy="2272483"/>
            <a:chOff x="5394745" y="613317"/>
            <a:chExt cx="1779548" cy="2272483"/>
          </a:xfrm>
        </p:grpSpPr>
        <p:sp>
          <p:nvSpPr>
            <p:cNvPr id="2" name="Rectangle 1"/>
            <p:cNvSpPr/>
            <p:nvPr/>
          </p:nvSpPr>
          <p:spPr>
            <a:xfrm>
              <a:off x="5394745" y="1808582"/>
              <a:ext cx="177954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N" sz="3200" b="1" dirty="0" smtClean="0">
                  <a:solidFill>
                    <a:srgbClr val="FFC000"/>
                  </a:solidFill>
                </a:rPr>
                <a:t>Difficult </a:t>
              </a:r>
            </a:p>
            <a:p>
              <a:pPr algn="ctr"/>
              <a:r>
                <a:rPr lang="en-IN" sz="3200" b="1" dirty="0" smtClean="0">
                  <a:solidFill>
                    <a:srgbClr val="FFC000"/>
                  </a:solidFill>
                </a:rPr>
                <a:t>feeding</a:t>
              </a:r>
              <a:endParaRPr lang="en-US" sz="3200" b="1" dirty="0">
                <a:solidFill>
                  <a:srgbClr val="FFC000"/>
                </a:solidFill>
              </a:endParaRPr>
            </a:p>
          </p:txBody>
        </p:sp>
        <p:pic>
          <p:nvPicPr>
            <p:cNvPr id="4" name="Picture 2" descr="http://iycn.wpengine.netdna-cdn.com/files/Cambodian-girl-receiving-rice-enriched-with-liver-egg-pumpkin-and-greens-Cr.-Ram-Shrestha-IYCN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86"/>
            <a:stretch/>
          </p:blipFill>
          <p:spPr bwMode="auto">
            <a:xfrm>
              <a:off x="5416627" y="613317"/>
              <a:ext cx="1757666" cy="119833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152400" y="3810000"/>
            <a:ext cx="3115937" cy="2263324"/>
            <a:chOff x="13330" y="2514600"/>
            <a:chExt cx="3115937" cy="2263324"/>
          </a:xfrm>
        </p:grpSpPr>
        <p:pic>
          <p:nvPicPr>
            <p:cNvPr id="6" name="Picture 2" descr="https://encrypted-tbn2.gstatic.com/images?q=tbn:ANd9GcSMPjl2ixgKpDFbycmHLuaky1oMvToyAEOtbwb-nQsk7K_M0wzZ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586" y="2514600"/>
              <a:ext cx="1788881" cy="118610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3330" y="3700706"/>
              <a:ext cx="311593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N" sz="3200" b="1" dirty="0">
                  <a:solidFill>
                    <a:srgbClr val="FFC000"/>
                  </a:solidFill>
                </a:rPr>
                <a:t>Poor growth </a:t>
              </a:r>
            </a:p>
            <a:p>
              <a:pPr algn="ctr"/>
              <a:r>
                <a:rPr lang="en-US" sz="3200" b="1" dirty="0" smtClean="0">
                  <a:solidFill>
                    <a:srgbClr val="FFC000"/>
                  </a:solidFill>
                </a:rPr>
                <a:t>Poor </a:t>
              </a:r>
              <a:r>
                <a:rPr lang="en-US" sz="3200" b="1" dirty="0">
                  <a:solidFill>
                    <a:srgbClr val="FFC000"/>
                  </a:solidFill>
                </a:rPr>
                <a:t>weight gain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733800" y="1218258"/>
            <a:ext cx="1920334" cy="2256047"/>
            <a:chOff x="654587" y="4038600"/>
            <a:chExt cx="1920334" cy="2256047"/>
          </a:xfrm>
        </p:grpSpPr>
        <p:pic>
          <p:nvPicPr>
            <p:cNvPr id="9" name="Picture 4" descr="http://img.medscape.com/thumbnail_library/is_141027_baby_oxygen_toddler_800x60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587" y="4038600"/>
              <a:ext cx="1788880" cy="114041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654587" y="5217429"/>
              <a:ext cx="1920334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N" sz="3200" b="1" dirty="0">
                  <a:solidFill>
                    <a:srgbClr val="FFC000"/>
                  </a:solidFill>
                </a:rPr>
                <a:t>Difficult </a:t>
              </a:r>
              <a:endParaRPr lang="en-IN" sz="3200" b="1" dirty="0" smtClean="0">
                <a:solidFill>
                  <a:srgbClr val="FFC000"/>
                </a:solidFill>
              </a:endParaRPr>
            </a:p>
            <a:p>
              <a:pPr algn="ctr"/>
              <a:r>
                <a:rPr lang="en-IN" sz="3200" b="1" dirty="0" smtClean="0">
                  <a:solidFill>
                    <a:srgbClr val="FFC000"/>
                  </a:solidFill>
                </a:rPr>
                <a:t>breathing </a:t>
              </a:r>
              <a:endParaRPr lang="en-US" sz="32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581400" y="3810000"/>
            <a:ext cx="2083104" cy="2849453"/>
            <a:chOff x="501903" y="5257800"/>
            <a:chExt cx="2083104" cy="2849453"/>
          </a:xfrm>
        </p:grpSpPr>
        <p:pic>
          <p:nvPicPr>
            <p:cNvPr id="12" name="Picture 2" descr="http://epmgaa.media.lionheartdms.com/static/defendernetwork.com/imported/child_cough-300x200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996"/>
            <a:stretch/>
          </p:blipFill>
          <p:spPr bwMode="auto">
            <a:xfrm>
              <a:off x="643444" y="5257800"/>
              <a:ext cx="1800023" cy="120838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501903" y="6537593"/>
              <a:ext cx="208310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N" sz="3200" b="1" dirty="0">
                  <a:solidFill>
                    <a:srgbClr val="FFC000"/>
                  </a:solidFill>
                </a:rPr>
                <a:t>Frequent </a:t>
              </a:r>
              <a:endParaRPr lang="en-IN" sz="3200" b="1" dirty="0" smtClean="0">
                <a:solidFill>
                  <a:srgbClr val="FFC000"/>
                </a:solidFill>
              </a:endParaRPr>
            </a:p>
            <a:p>
              <a:pPr algn="ctr"/>
              <a:r>
                <a:rPr lang="en-IN" sz="3200" b="1" dirty="0" smtClean="0">
                  <a:solidFill>
                    <a:srgbClr val="FFC000"/>
                  </a:solidFill>
                </a:rPr>
                <a:t>respiratory </a:t>
              </a:r>
            </a:p>
            <a:p>
              <a:pPr algn="ctr"/>
              <a:r>
                <a:rPr lang="en-IN" sz="3200" b="1" dirty="0" smtClean="0">
                  <a:solidFill>
                    <a:srgbClr val="FFC000"/>
                  </a:solidFill>
                </a:rPr>
                <a:t>infections </a:t>
              </a:r>
              <a:endParaRPr lang="en-US" sz="32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233711" y="1097844"/>
            <a:ext cx="1756747" cy="2026356"/>
            <a:chOff x="672031" y="355304"/>
            <a:chExt cx="1756747" cy="2026356"/>
          </a:xfrm>
        </p:grpSpPr>
        <p:sp>
          <p:nvSpPr>
            <p:cNvPr id="16" name="Rectangle 15"/>
            <p:cNvSpPr/>
            <p:nvPr/>
          </p:nvSpPr>
          <p:spPr>
            <a:xfrm>
              <a:off x="748646" y="1796885"/>
              <a:ext cx="16035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N" sz="3200" b="1" dirty="0" smtClean="0">
                  <a:solidFill>
                    <a:srgbClr val="FFC000"/>
                  </a:solidFill>
                </a:rPr>
                <a:t>Syncope</a:t>
              </a:r>
              <a:endParaRPr lang="en-US" sz="3200" b="1" dirty="0">
                <a:solidFill>
                  <a:srgbClr val="FFC000"/>
                </a:solidFill>
              </a:endParaRPr>
            </a:p>
          </p:txBody>
        </p:sp>
        <p:pic>
          <p:nvPicPr>
            <p:cNvPr id="17" name="Picture 10" descr="http://www.carolinascoreconcepts.com/pedemmorsels/Ped_Emergency_Medicine_Morsels/2011/Media/object193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41"/>
            <a:stretch/>
          </p:blipFill>
          <p:spPr bwMode="auto">
            <a:xfrm>
              <a:off x="672031" y="355304"/>
              <a:ext cx="1756747" cy="1381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6310326" y="3779386"/>
            <a:ext cx="1800023" cy="2095237"/>
            <a:chOff x="654587" y="2007095"/>
            <a:chExt cx="1800023" cy="2095237"/>
          </a:xfrm>
        </p:grpSpPr>
        <p:sp>
          <p:nvSpPr>
            <p:cNvPr id="19" name="Rectangle 18"/>
            <p:cNvSpPr/>
            <p:nvPr/>
          </p:nvSpPr>
          <p:spPr>
            <a:xfrm>
              <a:off x="654587" y="3517557"/>
              <a:ext cx="180002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C000"/>
                  </a:solidFill>
                </a:rPr>
                <a:t>Seizure</a:t>
              </a:r>
              <a:endParaRPr lang="en-US" sz="3200" b="1" dirty="0">
                <a:solidFill>
                  <a:srgbClr val="FFC000"/>
                </a:solidFill>
              </a:endParaRPr>
            </a:p>
          </p:txBody>
        </p:sp>
        <p:pic>
          <p:nvPicPr>
            <p:cNvPr id="20" name="Picture 2" descr="C:\Users\MUTHUKUMAR\Desktop\download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587" y="2007095"/>
              <a:ext cx="1800023" cy="1441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834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057400" y="866692"/>
            <a:ext cx="1956177" cy="2450865"/>
            <a:chOff x="853244" y="3200626"/>
            <a:chExt cx="1956177" cy="2450865"/>
          </a:xfrm>
        </p:grpSpPr>
        <p:sp>
          <p:nvSpPr>
            <p:cNvPr id="10" name="Rectangle 9"/>
            <p:cNvSpPr/>
            <p:nvPr/>
          </p:nvSpPr>
          <p:spPr>
            <a:xfrm>
              <a:off x="853244" y="5066716"/>
              <a:ext cx="195617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N" sz="3200" b="1" dirty="0" smtClean="0">
                  <a:solidFill>
                    <a:srgbClr val="FFC000"/>
                  </a:solidFill>
                </a:rPr>
                <a:t>Chest Pain</a:t>
              </a:r>
              <a:endParaRPr lang="en-US" sz="3200" b="1" dirty="0">
                <a:solidFill>
                  <a:srgbClr val="FFC000"/>
                </a:solidFill>
              </a:endParaRPr>
            </a:p>
          </p:txBody>
        </p:sp>
        <p:pic>
          <p:nvPicPr>
            <p:cNvPr id="19" name="Picture 4" descr="http://www.activebeat.co/wp-content/uploads/2013/10/chest-pain-child-400x51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3200626"/>
              <a:ext cx="1371600" cy="176593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4861756" y="866692"/>
            <a:ext cx="1752600" cy="2452700"/>
            <a:chOff x="3200400" y="724710"/>
            <a:chExt cx="1752600" cy="2452700"/>
          </a:xfrm>
        </p:grpSpPr>
        <p:sp>
          <p:nvSpPr>
            <p:cNvPr id="13" name="Rectangle 12"/>
            <p:cNvSpPr/>
            <p:nvPr/>
          </p:nvSpPr>
          <p:spPr>
            <a:xfrm>
              <a:off x="3200400" y="2592635"/>
              <a:ext cx="17526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N" sz="3200" b="1" dirty="0" smtClean="0">
                  <a:solidFill>
                    <a:srgbClr val="FFC000"/>
                  </a:solidFill>
                </a:rPr>
                <a:t>Stridor</a:t>
              </a:r>
              <a:endParaRPr lang="en-US" sz="3200" b="1" dirty="0">
                <a:solidFill>
                  <a:srgbClr val="FFC000"/>
                </a:solidFill>
              </a:endParaRPr>
            </a:p>
          </p:txBody>
        </p:sp>
        <p:pic>
          <p:nvPicPr>
            <p:cNvPr id="21" name="Picture 6" descr="https://doctorrennie.files.wordpress.com/2012/03/shutterstock_109784702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63" r="19257"/>
            <a:stretch/>
          </p:blipFill>
          <p:spPr bwMode="auto">
            <a:xfrm>
              <a:off x="3309651" y="724710"/>
              <a:ext cx="1522895" cy="176593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2057400" y="3571134"/>
            <a:ext cx="2270956" cy="2032423"/>
            <a:chOff x="396044" y="3429152"/>
            <a:chExt cx="2270956" cy="2032423"/>
          </a:xfrm>
        </p:grpSpPr>
        <p:pic>
          <p:nvPicPr>
            <p:cNvPr id="22" name="Picture 2" descr="https://edc2.healthtap.com/ht-staging/user_answer/reference_image/3828/large/palpitations.jpeg?138667020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843" y="3429152"/>
              <a:ext cx="2019757" cy="134919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396044" y="4876800"/>
              <a:ext cx="227095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N" sz="3200" b="1" dirty="0" smtClean="0">
                  <a:solidFill>
                    <a:srgbClr val="FFC000"/>
                  </a:solidFill>
                </a:rPr>
                <a:t>Palpitations</a:t>
              </a:r>
              <a:endParaRPr lang="en-US" sz="32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704765" y="3571134"/>
            <a:ext cx="2297017" cy="2677266"/>
            <a:chOff x="3043409" y="3429152"/>
            <a:chExt cx="2297017" cy="2677266"/>
          </a:xfrm>
        </p:grpSpPr>
        <p:pic>
          <p:nvPicPr>
            <p:cNvPr id="1026" name="Picture 2" descr="http://www.lifenews.com/wp-content/uploads/2013/10/downsyndromebaby22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6036" y="3429152"/>
              <a:ext cx="2131764" cy="155911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3043409" y="5029200"/>
              <a:ext cx="229701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N" sz="3200" b="1" dirty="0" smtClean="0">
                  <a:solidFill>
                    <a:srgbClr val="FFC000"/>
                  </a:solidFill>
                </a:rPr>
                <a:t>Syndromic</a:t>
              </a:r>
            </a:p>
            <a:p>
              <a:pPr algn="ctr"/>
              <a:r>
                <a:rPr lang="en-US" sz="3200" b="1" dirty="0" smtClean="0">
                  <a:solidFill>
                    <a:srgbClr val="FFC000"/>
                  </a:solidFill>
                </a:rPr>
                <a:t>appearance</a:t>
              </a:r>
              <a:endParaRPr lang="en-US" sz="3200" b="1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056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intechopen.com/source/html/43380/media/image1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76" y="1828800"/>
            <a:ext cx="3754524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s://encrypted-tbn3.gstatic.com/images?q=tbn:ANd9GcRCIQuM99Hv2fUE-PrX8mTT7p4NwkQR3fNr5XeWGaYMeKt0gYb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980" y="1828802"/>
            <a:ext cx="3937421" cy="276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72084" y="4643499"/>
            <a:ext cx="42909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b="1" dirty="0" err="1">
                <a:solidFill>
                  <a:srgbClr val="FFC000"/>
                </a:solidFill>
              </a:rPr>
              <a:t>DiGeorge</a:t>
            </a:r>
            <a:r>
              <a:rPr lang="en-IN" sz="2400" b="1" dirty="0">
                <a:solidFill>
                  <a:srgbClr val="FFC000"/>
                </a:solidFill>
              </a:rPr>
              <a:t> </a:t>
            </a:r>
            <a:r>
              <a:rPr lang="en-IN" sz="2400" b="1" dirty="0" smtClean="0">
                <a:solidFill>
                  <a:srgbClr val="FFC000"/>
                </a:solidFill>
              </a:rPr>
              <a:t>syndrome</a:t>
            </a:r>
          </a:p>
          <a:p>
            <a:pPr algn="ctr"/>
            <a:r>
              <a:rPr lang="en-IN" sz="2400" b="1" dirty="0">
                <a:solidFill>
                  <a:prstClr val="white"/>
                </a:solidFill>
              </a:rPr>
              <a:t>(</a:t>
            </a:r>
            <a:r>
              <a:rPr lang="en-IN" sz="2400" b="1" dirty="0" smtClean="0">
                <a:solidFill>
                  <a:prstClr val="white"/>
                </a:solidFill>
              </a:rPr>
              <a:t>22q11.2 </a:t>
            </a:r>
            <a:r>
              <a:rPr lang="en-IN" sz="2400" b="1" dirty="0">
                <a:solidFill>
                  <a:prstClr val="white"/>
                </a:solidFill>
              </a:rPr>
              <a:t>deletion </a:t>
            </a:r>
            <a:r>
              <a:rPr lang="en-IN" sz="2400" b="1" dirty="0" smtClean="0">
                <a:solidFill>
                  <a:prstClr val="white"/>
                </a:solidFill>
              </a:rPr>
              <a:t>syndrome)</a:t>
            </a:r>
          </a:p>
          <a:p>
            <a:pPr algn="ctr"/>
            <a:r>
              <a:rPr lang="en-US" sz="4000" dirty="0">
                <a:solidFill>
                  <a:srgbClr val="00FFFF"/>
                </a:solidFill>
                <a:latin typeface="Berlin Sans FB" panose="020E0602020502020306" pitchFamily="34" charset="0"/>
              </a:rPr>
              <a:t>Truncus Arteriosus</a:t>
            </a:r>
            <a:endParaRPr lang="en-US" sz="4000" dirty="0">
              <a:solidFill>
                <a:prstClr val="white"/>
              </a:solidFill>
              <a:latin typeface="Berlin Sans FB" panose="020E0602020502020306" pitchFamily="34" charset="0"/>
            </a:endParaRPr>
          </a:p>
          <a:p>
            <a:pPr algn="ctr"/>
            <a:r>
              <a:rPr lang="en-US" sz="4000" dirty="0" smtClean="0">
                <a:solidFill>
                  <a:srgbClr val="00FFFF"/>
                </a:solidFill>
                <a:latin typeface="Berlin Sans FB" panose="020E0602020502020306" pitchFamily="34" charset="0"/>
              </a:rPr>
              <a:t>TOF / DORV</a:t>
            </a:r>
            <a:endParaRPr lang="en-IN" sz="4000" dirty="0">
              <a:solidFill>
                <a:srgbClr val="00FFFF"/>
              </a:solidFill>
              <a:latin typeface="Berlin Sans FB" panose="020E0602020502020306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4719699"/>
            <a:ext cx="3276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b="1" dirty="0" smtClean="0">
                <a:solidFill>
                  <a:srgbClr val="FFC000"/>
                </a:solidFill>
              </a:rPr>
              <a:t>Down syndrome</a:t>
            </a:r>
          </a:p>
          <a:p>
            <a:pPr algn="ctr"/>
            <a:r>
              <a:rPr lang="en-IN" sz="2400" b="1" dirty="0" smtClean="0">
                <a:solidFill>
                  <a:prstClr val="white"/>
                </a:solidFill>
              </a:rPr>
              <a:t>(Trisomy 21 syndrome)</a:t>
            </a:r>
            <a:endParaRPr lang="en-US" sz="4000" dirty="0" smtClean="0">
              <a:solidFill>
                <a:srgbClr val="00FFFF"/>
              </a:solidFill>
              <a:latin typeface="Berlin Sans FB" panose="020E0602020502020306" pitchFamily="34" charset="0"/>
            </a:endParaRPr>
          </a:p>
          <a:p>
            <a:pPr algn="ctr"/>
            <a:r>
              <a:rPr lang="en-US" sz="4000" dirty="0" smtClean="0">
                <a:solidFill>
                  <a:srgbClr val="00FFFF"/>
                </a:solidFill>
                <a:latin typeface="Berlin Sans FB" panose="020E0602020502020306" pitchFamily="34" charset="0"/>
              </a:rPr>
              <a:t>AVSD + PS</a:t>
            </a:r>
            <a:endParaRPr lang="en-US" sz="4000" dirty="0">
              <a:solidFill>
                <a:srgbClr val="00FFFF"/>
              </a:solidFill>
              <a:latin typeface="Berlin Sans FB" panose="020E0602020502020306" pitchFamily="34" charset="0"/>
            </a:endParaRPr>
          </a:p>
          <a:p>
            <a:pPr algn="ctr"/>
            <a:r>
              <a:rPr lang="en-US" sz="4000" dirty="0" smtClean="0">
                <a:solidFill>
                  <a:srgbClr val="00FFFF"/>
                </a:solidFill>
                <a:latin typeface="Berlin Sans FB" panose="020E0602020502020306" pitchFamily="34" charset="0"/>
              </a:rPr>
              <a:t>TOF</a:t>
            </a:r>
            <a:endParaRPr lang="en-IN" sz="4000" dirty="0">
              <a:solidFill>
                <a:prstClr val="white"/>
              </a:solidFill>
              <a:latin typeface="Berlin Sans FB" panose="020E0602020502020306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0971" y="76200"/>
            <a:ext cx="516859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Sometimes one can</a:t>
            </a:r>
          </a:p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Look &amp; Tell...</a:t>
            </a:r>
            <a:endParaRPr lang="en-IN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39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157866" y="609600"/>
            <a:ext cx="4623934" cy="5705296"/>
            <a:chOff x="2081666" y="624301"/>
            <a:chExt cx="4623934" cy="5705296"/>
          </a:xfrm>
        </p:grpSpPr>
        <p:sp>
          <p:nvSpPr>
            <p:cNvPr id="3" name="TextBox 2"/>
            <p:cNvSpPr txBox="1"/>
            <p:nvPr/>
          </p:nvSpPr>
          <p:spPr>
            <a:xfrm>
              <a:off x="2081666" y="624301"/>
              <a:ext cx="4623934" cy="110799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 Math" panose="02040503050406030204" pitchFamily="18" charset="0"/>
                </a:rPr>
                <a:t>CLINICAL</a:t>
              </a:r>
              <a:endParaRPr lang="en-IN" sz="6600" b="1" dirty="0">
                <a:solidFill>
                  <a:schemeClr val="bg1"/>
                </a:solidFill>
                <a:latin typeface="Cambria" panose="02040503050406030204" pitchFamily="18" charset="0"/>
                <a:ea typeface="Cambria Math" panose="02040503050406030204" pitchFamily="18" charset="0"/>
              </a:endParaRPr>
            </a:p>
          </p:txBody>
        </p:sp>
        <p:pic>
          <p:nvPicPr>
            <p:cNvPr id="2050" name="Picture 2" descr="http://thumbs.dreamstime.com/z/doctor-pediatrician-patient-happy-child-baby-female-3470579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42"/>
            <a:stretch/>
          </p:blipFill>
          <p:spPr bwMode="auto">
            <a:xfrm>
              <a:off x="2081666" y="1737834"/>
              <a:ext cx="4623934" cy="3483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081666" y="5221601"/>
              <a:ext cx="4623934" cy="110799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 Math" panose="02040503050406030204" pitchFamily="18" charset="0"/>
                </a:rPr>
                <a:t>SIGNS</a:t>
              </a:r>
              <a:endParaRPr lang="en-IN" sz="6600" b="1" dirty="0">
                <a:solidFill>
                  <a:schemeClr val="bg1"/>
                </a:solidFill>
                <a:latin typeface="Cambria" panose="02040503050406030204" pitchFamily="18" charset="0"/>
                <a:ea typeface="Cambria Math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418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everydaylife.globalpost.com/DM-Resize/photos.demandstudios.com/getty/article/110/191/78316156.jpg?w=600&amp;h=600&amp;keep_ratio=1&amp;webp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80" y="305362"/>
            <a:ext cx="1535191" cy="1447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33600" y="968514"/>
            <a:ext cx="48301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IN" sz="4000" b="1" dirty="0">
                <a:solidFill>
                  <a:srgbClr val="FF99FF"/>
                </a:solidFill>
                <a:latin typeface="Candara" panose="020E0502030303020204" pitchFamily="34" charset="0"/>
              </a:rPr>
              <a:t>Physical Examination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1952685"/>
            <a:ext cx="8458200" cy="452431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  <a:latin typeface="+mj-lt"/>
              </a:rPr>
              <a:t>•</a:t>
            </a:r>
            <a:r>
              <a:rPr lang="en-IN" sz="2400" b="1" dirty="0" smtClean="0">
                <a:solidFill>
                  <a:prstClr val="white"/>
                </a:solidFill>
                <a:latin typeface="+mj-lt"/>
              </a:rPr>
              <a:t> </a:t>
            </a:r>
            <a:r>
              <a:rPr lang="en-IN" sz="2400" b="1" dirty="0">
                <a:solidFill>
                  <a:prstClr val="white"/>
                </a:solidFill>
                <a:latin typeface="+mj-lt"/>
              </a:rPr>
              <a:t>A</a:t>
            </a:r>
            <a:r>
              <a:rPr lang="en-IN" sz="2400" b="1" dirty="0" smtClean="0">
                <a:solidFill>
                  <a:prstClr val="white"/>
                </a:solidFill>
                <a:latin typeface="+mj-lt"/>
              </a:rPr>
              <a:t>ppearance : Pale</a:t>
            </a:r>
            <a:r>
              <a:rPr lang="en-IN" sz="2400" b="1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IN" sz="2400" b="1" dirty="0" smtClean="0">
                <a:solidFill>
                  <a:prstClr val="white"/>
                </a:solidFill>
                <a:latin typeface="+mj-lt"/>
              </a:rPr>
              <a:t>Dusky</a:t>
            </a:r>
            <a:r>
              <a:rPr lang="en-IN" sz="2400" b="1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IN" sz="2400" b="1" dirty="0" err="1" smtClean="0">
                <a:solidFill>
                  <a:prstClr val="white"/>
                </a:solidFill>
                <a:latin typeface="+mj-lt"/>
              </a:rPr>
              <a:t>Polycythemic</a:t>
            </a:r>
            <a:r>
              <a:rPr lang="en-IN" sz="2400" b="1" dirty="0" smtClean="0">
                <a:solidFill>
                  <a:prstClr val="white"/>
                </a:solidFill>
                <a:latin typeface="+mj-lt"/>
              </a:rPr>
              <a:t>, Syndromic</a:t>
            </a:r>
          </a:p>
          <a:p>
            <a:r>
              <a:rPr lang="en-IN" sz="2400" b="1" dirty="0" smtClean="0">
                <a:solidFill>
                  <a:srgbClr val="FF0000"/>
                </a:solidFill>
                <a:latin typeface="+mj-lt"/>
              </a:rPr>
              <a:t>•</a:t>
            </a:r>
            <a:r>
              <a:rPr lang="en-IN" sz="2400" b="1" dirty="0" smtClean="0">
                <a:solidFill>
                  <a:prstClr val="white"/>
                </a:solidFill>
                <a:latin typeface="+mj-lt"/>
              </a:rPr>
              <a:t> </a:t>
            </a:r>
            <a:r>
              <a:rPr lang="en-IN" sz="2400" b="1" dirty="0">
                <a:solidFill>
                  <a:prstClr val="white"/>
                </a:solidFill>
                <a:latin typeface="+mj-lt"/>
              </a:rPr>
              <a:t>Presence of </a:t>
            </a:r>
            <a:r>
              <a:rPr lang="en-IN" sz="2400" b="1" dirty="0" smtClean="0">
                <a:solidFill>
                  <a:prstClr val="white"/>
                </a:solidFill>
                <a:latin typeface="+mj-lt"/>
              </a:rPr>
              <a:t>Cyanosis</a:t>
            </a:r>
            <a:r>
              <a:rPr lang="en-IN" sz="2400" b="1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IN" sz="2400" b="1" dirty="0" smtClean="0">
                <a:solidFill>
                  <a:prstClr val="white"/>
                </a:solidFill>
                <a:latin typeface="+mj-lt"/>
              </a:rPr>
              <a:t>Clubbing</a:t>
            </a:r>
          </a:p>
          <a:p>
            <a:r>
              <a:rPr lang="en-IN" sz="2400" b="1" dirty="0" smtClean="0">
                <a:solidFill>
                  <a:srgbClr val="FF0000"/>
                </a:solidFill>
                <a:latin typeface="+mj-lt"/>
              </a:rPr>
              <a:t>• </a:t>
            </a:r>
            <a:r>
              <a:rPr lang="en-IN" sz="2400" b="1" dirty="0" err="1" smtClean="0">
                <a:solidFill>
                  <a:prstClr val="white"/>
                </a:solidFill>
                <a:latin typeface="+mj-lt"/>
              </a:rPr>
              <a:t>Tachypnea</a:t>
            </a:r>
            <a:r>
              <a:rPr lang="en-IN" sz="2400" b="1" dirty="0" smtClean="0">
                <a:solidFill>
                  <a:prstClr val="white"/>
                </a:solidFill>
                <a:latin typeface="+mj-lt"/>
              </a:rPr>
              <a:t>, Respiratory distress</a:t>
            </a:r>
          </a:p>
          <a:p>
            <a:r>
              <a:rPr lang="en-IN" sz="2400" b="1" dirty="0" smtClean="0">
                <a:solidFill>
                  <a:srgbClr val="FF0000"/>
                </a:solidFill>
                <a:latin typeface="+mj-lt"/>
              </a:rPr>
              <a:t>•</a:t>
            </a:r>
            <a:r>
              <a:rPr lang="en-IN" sz="2400" b="1" dirty="0" smtClean="0">
                <a:solidFill>
                  <a:prstClr val="white"/>
                </a:solidFill>
                <a:latin typeface="+mj-lt"/>
              </a:rPr>
              <a:t> </a:t>
            </a:r>
            <a:r>
              <a:rPr lang="en-IN" sz="2400" b="1" dirty="0">
                <a:solidFill>
                  <a:prstClr val="white"/>
                </a:solidFill>
                <a:latin typeface="+mj-lt"/>
              </a:rPr>
              <a:t>Weight, </a:t>
            </a:r>
            <a:r>
              <a:rPr lang="en-IN" sz="2400" b="1" dirty="0" smtClean="0">
                <a:solidFill>
                  <a:prstClr val="white"/>
                </a:solidFill>
                <a:latin typeface="+mj-lt"/>
              </a:rPr>
              <a:t>Height </a:t>
            </a:r>
            <a:r>
              <a:rPr lang="en-IN" sz="2400" b="1" dirty="0">
                <a:solidFill>
                  <a:prstClr val="white"/>
                </a:solidFill>
                <a:latin typeface="+mj-lt"/>
              </a:rPr>
              <a:t>for physical </a:t>
            </a:r>
            <a:r>
              <a:rPr lang="en-IN" sz="2400" b="1" dirty="0" smtClean="0">
                <a:solidFill>
                  <a:prstClr val="white"/>
                </a:solidFill>
                <a:latin typeface="+mj-lt"/>
              </a:rPr>
              <a:t>development</a:t>
            </a:r>
          </a:p>
          <a:p>
            <a:r>
              <a:rPr lang="en-IN" sz="2400" b="1" dirty="0" smtClean="0">
                <a:solidFill>
                  <a:srgbClr val="FF0000"/>
                </a:solidFill>
                <a:latin typeface="+mj-lt"/>
              </a:rPr>
              <a:t>•</a:t>
            </a:r>
            <a:r>
              <a:rPr lang="en-IN" sz="2400" b="1" dirty="0" smtClean="0">
                <a:solidFill>
                  <a:prstClr val="white"/>
                </a:solidFill>
                <a:latin typeface="+mj-lt"/>
              </a:rPr>
              <a:t> </a:t>
            </a:r>
            <a:r>
              <a:rPr lang="en-IN" sz="2400" b="1" dirty="0">
                <a:solidFill>
                  <a:prstClr val="white"/>
                </a:solidFill>
                <a:latin typeface="+mj-lt"/>
              </a:rPr>
              <a:t>Skeletal abnormalities: </a:t>
            </a:r>
            <a:r>
              <a:rPr lang="en-IN" sz="2400" b="1" dirty="0" smtClean="0">
                <a:solidFill>
                  <a:prstClr val="white"/>
                </a:solidFill>
                <a:latin typeface="+mj-lt"/>
              </a:rPr>
              <a:t>Polydactyly</a:t>
            </a:r>
            <a:r>
              <a:rPr lang="en-IN" sz="2400" b="1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IN" sz="2400" b="1" dirty="0" smtClean="0">
                <a:solidFill>
                  <a:prstClr val="white"/>
                </a:solidFill>
                <a:latin typeface="+mj-lt"/>
              </a:rPr>
              <a:t>others</a:t>
            </a:r>
          </a:p>
          <a:p>
            <a:r>
              <a:rPr lang="en-IN" sz="2400" b="1" dirty="0" smtClean="0">
                <a:solidFill>
                  <a:srgbClr val="FF0000"/>
                </a:solidFill>
                <a:latin typeface="+mj-lt"/>
              </a:rPr>
              <a:t>• </a:t>
            </a:r>
            <a:r>
              <a:rPr lang="en-US" sz="2400" b="1" dirty="0" smtClean="0">
                <a:solidFill>
                  <a:srgbClr val="FFC000"/>
                </a:solidFill>
                <a:latin typeface="+mj-lt"/>
              </a:rPr>
              <a:t>Pulse</a:t>
            </a:r>
            <a:r>
              <a:rPr lang="en-US" sz="2400" b="1" dirty="0" smtClean="0">
                <a:solidFill>
                  <a:prstClr val="white"/>
                </a:solidFill>
                <a:latin typeface="+mj-lt"/>
              </a:rPr>
              <a:t> : Tachycardia, Arrhythmia, Volume, Palpability</a:t>
            </a:r>
          </a:p>
          <a:p>
            <a:r>
              <a:rPr lang="en-IN" sz="2400" b="1" dirty="0">
                <a:solidFill>
                  <a:srgbClr val="FF0000"/>
                </a:solidFill>
              </a:rPr>
              <a:t>• </a:t>
            </a:r>
            <a:r>
              <a:rPr lang="en-US" sz="2400" b="1" dirty="0" smtClean="0">
                <a:solidFill>
                  <a:srgbClr val="FFC000"/>
                </a:solidFill>
              </a:rPr>
              <a:t>BP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>
                <a:solidFill>
                  <a:prstClr val="white"/>
                </a:solidFill>
              </a:rPr>
              <a:t>: </a:t>
            </a:r>
            <a:r>
              <a:rPr lang="en-IN" sz="2400" b="1" dirty="0">
                <a:solidFill>
                  <a:prstClr val="white"/>
                </a:solidFill>
              </a:rPr>
              <a:t>All 4 limb BP in complex </a:t>
            </a:r>
            <a:r>
              <a:rPr lang="en-IN" sz="2400" b="1" dirty="0" smtClean="0">
                <a:solidFill>
                  <a:prstClr val="white"/>
                </a:solidFill>
              </a:rPr>
              <a:t>CHD</a:t>
            </a:r>
            <a:endParaRPr lang="en-IN" sz="2400" b="1" dirty="0" smtClean="0">
              <a:solidFill>
                <a:prstClr val="white"/>
              </a:solidFill>
              <a:latin typeface="+mj-lt"/>
            </a:endParaRPr>
          </a:p>
          <a:p>
            <a:r>
              <a:rPr lang="en-IN" sz="2400" b="1" dirty="0">
                <a:solidFill>
                  <a:srgbClr val="FF0000"/>
                </a:solidFill>
              </a:rPr>
              <a:t>• </a:t>
            </a:r>
            <a:r>
              <a:rPr lang="en-US" sz="2400" b="1" dirty="0" smtClean="0">
                <a:solidFill>
                  <a:srgbClr val="FFC000"/>
                </a:solidFill>
              </a:rPr>
              <a:t>JVP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>
                <a:solidFill>
                  <a:prstClr val="white"/>
                </a:solidFill>
              </a:rPr>
              <a:t>: </a:t>
            </a:r>
            <a:r>
              <a:rPr lang="en-US" sz="2400" b="1" dirty="0" smtClean="0">
                <a:solidFill>
                  <a:prstClr val="white"/>
                </a:solidFill>
              </a:rPr>
              <a:t>- Elevated in Tricuspid Atresia, </a:t>
            </a:r>
            <a:r>
              <a:rPr lang="en-US" sz="2400" b="1" dirty="0" err="1" smtClean="0">
                <a:solidFill>
                  <a:prstClr val="white"/>
                </a:solidFill>
              </a:rPr>
              <a:t>Eisenmenger</a:t>
            </a:r>
            <a:r>
              <a:rPr lang="en-US" sz="2400" b="1" dirty="0" smtClean="0">
                <a:solidFill>
                  <a:prstClr val="white"/>
                </a:solidFill>
              </a:rPr>
              <a:t>  physiology</a:t>
            </a:r>
            <a:endParaRPr lang="en-US" sz="2400" b="1" dirty="0">
              <a:solidFill>
                <a:prstClr val="white"/>
              </a:solidFill>
            </a:endParaRPr>
          </a:p>
          <a:p>
            <a:r>
              <a:rPr lang="en-US" sz="2400" b="1" dirty="0" smtClean="0">
                <a:solidFill>
                  <a:prstClr val="white"/>
                </a:solidFill>
              </a:rPr>
              <a:t>             - Normal in TOF </a:t>
            </a:r>
            <a:endParaRPr lang="en-IN" sz="2400" b="1" dirty="0" smtClean="0">
              <a:solidFill>
                <a:prstClr val="white"/>
              </a:solidFill>
              <a:latin typeface="+mj-lt"/>
            </a:endParaRPr>
          </a:p>
          <a:p>
            <a:r>
              <a:rPr lang="en-IN" sz="2400" b="1" dirty="0" smtClean="0">
                <a:solidFill>
                  <a:srgbClr val="FF0000"/>
                </a:solidFill>
                <a:latin typeface="+mj-lt"/>
              </a:rPr>
              <a:t>•</a:t>
            </a:r>
            <a:r>
              <a:rPr lang="en-IN" sz="2400" b="1" dirty="0" smtClean="0">
                <a:solidFill>
                  <a:prstClr val="white"/>
                </a:solidFill>
                <a:latin typeface="+mj-lt"/>
              </a:rPr>
              <a:t> </a:t>
            </a:r>
            <a:r>
              <a:rPr lang="en-IN" sz="2400" b="1" dirty="0" err="1" smtClean="0">
                <a:solidFill>
                  <a:srgbClr val="FFC000"/>
                </a:solidFill>
                <a:latin typeface="+mj-lt"/>
              </a:rPr>
              <a:t>Abd</a:t>
            </a:r>
            <a:r>
              <a:rPr lang="en-IN" sz="2400" b="1" dirty="0" smtClean="0">
                <a:solidFill>
                  <a:prstClr val="white"/>
                </a:solidFill>
                <a:latin typeface="+mj-lt"/>
              </a:rPr>
              <a:t>: - Sidedness </a:t>
            </a:r>
            <a:r>
              <a:rPr lang="en-IN" sz="2400" b="1" dirty="0">
                <a:solidFill>
                  <a:prstClr val="white"/>
                </a:solidFill>
                <a:latin typeface="+mj-lt"/>
              </a:rPr>
              <a:t>of </a:t>
            </a:r>
            <a:r>
              <a:rPr lang="en-IN" sz="2400" b="1" dirty="0" smtClean="0">
                <a:solidFill>
                  <a:prstClr val="white"/>
                </a:solidFill>
                <a:latin typeface="+mj-lt"/>
              </a:rPr>
              <a:t>liver/spleen + palpation of  Apical </a:t>
            </a:r>
            <a:r>
              <a:rPr lang="en-IN" sz="2400" b="1" dirty="0">
                <a:solidFill>
                  <a:prstClr val="white"/>
                </a:solidFill>
                <a:latin typeface="+mj-lt"/>
              </a:rPr>
              <a:t>I</a:t>
            </a:r>
            <a:r>
              <a:rPr lang="en-IN" sz="2400" b="1" dirty="0" smtClean="0">
                <a:solidFill>
                  <a:prstClr val="white"/>
                </a:solidFill>
                <a:latin typeface="+mj-lt"/>
              </a:rPr>
              <a:t>mpulse  </a:t>
            </a:r>
          </a:p>
          <a:p>
            <a:r>
              <a:rPr lang="en-IN" sz="24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IN" sz="2400" b="1" dirty="0" smtClean="0">
                <a:solidFill>
                  <a:prstClr val="white"/>
                </a:solidFill>
                <a:latin typeface="+mj-lt"/>
              </a:rPr>
              <a:t>              to rule out </a:t>
            </a:r>
            <a:r>
              <a:rPr lang="en-IN" sz="2400" b="1" dirty="0" err="1" smtClean="0">
                <a:solidFill>
                  <a:prstClr val="white"/>
                </a:solidFill>
                <a:latin typeface="+mj-lt"/>
              </a:rPr>
              <a:t>Dextrocardia</a:t>
            </a:r>
            <a:endParaRPr lang="en-IN" sz="2400" b="1" dirty="0">
              <a:solidFill>
                <a:prstClr val="white"/>
              </a:solidFill>
              <a:latin typeface="+mj-lt"/>
            </a:endParaRPr>
          </a:p>
          <a:p>
            <a:r>
              <a:rPr lang="en-IN" sz="2400" b="1" dirty="0" smtClean="0">
                <a:solidFill>
                  <a:prstClr val="white"/>
                </a:solidFill>
                <a:latin typeface="+mj-lt"/>
              </a:rPr>
              <a:t>             - </a:t>
            </a:r>
            <a:r>
              <a:rPr lang="en-US" sz="2400" b="1" dirty="0" smtClean="0">
                <a:solidFill>
                  <a:prstClr val="white"/>
                </a:solidFill>
                <a:latin typeface="+mj-lt"/>
              </a:rPr>
              <a:t>Hepatomegaly</a:t>
            </a:r>
          </a:p>
        </p:txBody>
      </p:sp>
      <p:sp>
        <p:nvSpPr>
          <p:cNvPr id="6" name="Rectangle 5"/>
          <p:cNvSpPr/>
          <p:nvPr/>
        </p:nvSpPr>
        <p:spPr>
          <a:xfrm>
            <a:off x="2743200" y="211926"/>
            <a:ext cx="37074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FFFF"/>
                </a:solidFill>
                <a:latin typeface="+mj-lt"/>
              </a:rPr>
              <a:t>Cyanotic Cong. HD</a:t>
            </a:r>
            <a:endParaRPr lang="en-IN" sz="36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042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pediatricassessment-121029232545-phpapp02/95/pediatric-assessment-23-638.jpg?cb=135155360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60" t="26007" r="43820" b="14345"/>
          <a:stretch/>
        </p:blipFill>
        <p:spPr bwMode="auto">
          <a:xfrm>
            <a:off x="2819400" y="1127569"/>
            <a:ext cx="3562105" cy="364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44438" y="304800"/>
            <a:ext cx="37074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FFFF"/>
                </a:solidFill>
                <a:latin typeface="+mj-lt"/>
              </a:rPr>
              <a:t>Cyanotic Cong. HD</a:t>
            </a:r>
            <a:endParaRPr lang="en-IN" sz="36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57400" y="4875074"/>
            <a:ext cx="566770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IN" sz="3600" b="1" dirty="0" smtClean="0">
                <a:solidFill>
                  <a:srgbClr val="FF0000"/>
                </a:solidFill>
              </a:rPr>
              <a:t>• </a:t>
            </a:r>
            <a:r>
              <a:rPr lang="en-IN" sz="3600" b="1" dirty="0" smtClean="0">
                <a:solidFill>
                  <a:srgbClr val="FFC000"/>
                </a:solidFill>
              </a:rPr>
              <a:t>Precordial examination</a:t>
            </a:r>
            <a:r>
              <a:rPr lang="en-IN" sz="3600" b="1" dirty="0" smtClean="0">
                <a:solidFill>
                  <a:prstClr val="white"/>
                </a:solidFill>
              </a:rPr>
              <a:t> </a:t>
            </a:r>
          </a:p>
          <a:p>
            <a:r>
              <a:rPr lang="en-IN" sz="3600" b="1" dirty="0" smtClean="0">
                <a:solidFill>
                  <a:srgbClr val="FF0000"/>
                </a:solidFill>
              </a:rPr>
              <a:t>• </a:t>
            </a:r>
            <a:r>
              <a:rPr lang="en-IN" sz="3600" b="1" dirty="0">
                <a:solidFill>
                  <a:srgbClr val="FFC000"/>
                </a:solidFill>
              </a:rPr>
              <a:t>A</a:t>
            </a:r>
            <a:r>
              <a:rPr lang="en-IN" sz="3600" b="1" dirty="0" smtClean="0">
                <a:solidFill>
                  <a:srgbClr val="FFC000"/>
                </a:solidFill>
              </a:rPr>
              <a:t>uscultation</a:t>
            </a:r>
            <a:r>
              <a:rPr lang="en-IN" sz="3600" b="1" dirty="0" smtClean="0">
                <a:solidFill>
                  <a:prstClr val="white"/>
                </a:solidFill>
              </a:rPr>
              <a:t> </a:t>
            </a:r>
          </a:p>
          <a:p>
            <a:r>
              <a:rPr lang="en-IN" sz="3600" b="1" dirty="0" smtClean="0">
                <a:solidFill>
                  <a:prstClr val="white"/>
                </a:solidFill>
              </a:rPr>
              <a:t>     </a:t>
            </a:r>
            <a:r>
              <a:rPr lang="en-IN" sz="3600" b="1" dirty="0" smtClean="0">
                <a:solidFill>
                  <a:srgbClr val="FF99FF"/>
                </a:solidFill>
              </a:rPr>
              <a:t>Heart sounds &amp; Murmurs </a:t>
            </a:r>
            <a:endParaRPr lang="en-IN" sz="3600" b="1" dirty="0" smtClean="0">
              <a:solidFill>
                <a:prstClr val="white"/>
              </a:solidFill>
            </a:endParaRPr>
          </a:p>
        </p:txBody>
      </p:sp>
      <p:pic>
        <p:nvPicPr>
          <p:cNvPr id="1028" name="Picture 4" descr="http://www.reekie.co.uk/uploadedfiles/Image/Thorough%20Examination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6960">
            <a:off x="6192416" y="806351"/>
            <a:ext cx="1668851" cy="1643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5494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QTEhUUEhMWEBUVGR8WGRgXFxUWFxwbHxsXFxgZGBYZHiggGBsoHRgVITEiJikrLi4uGB8zODMsNygtLywBCgoKDg0OFBAQFywcHBwsNywsLCwsLCwsLCwsLCwsKzYsLCwsLCwsNywsKywsLCwsNywsLC83LCwsLCsrLCwrLP/AABEIAJsBRgMBIgACEQEDEQH/xAAcAAEAAgIDAQAAAAAAAAAAAAAABgcBBQMECAL/xABJEAABAwIDBAcDCAgDBwUAAAABAAIDBBEFEiEGBzFBEyJRYXGBkRQyQggjUmJygrGyFSQzkqGiwdE0U3MXJTVDY4PhFnSj0vD/xAAWAQEBAQAAAAAAAAAAAAAAAAAAAQL/xAAXEQEBAQEAAAAAAAAAAAAAAAAAEQFR/9oADAMBAAIRAxEAPwC8UREBERAREQEREBERAREQERR3HNpckns9Mz2ipPw/BGO2R3L7I1KDdV1dHCwvle2Jo5uIA/8AJ7lof/U8k2lFTPmH+ZJ81H5XGY+gWaHZjM8TVjvaZuIv+zZ3MZwCkLQALAWHYEEebh9fJ+1q2QA/DBELj70hcuWPZ13x1tW//uNb+VoW9WEGobgbh7tXVN8Xsf8AnYVyCGqZ7s0c47JGZHfvxm38i2awg1/6Yyf4iJ0A+mPnIvN7fdHe4ALZxSBwDmkOB1BBBB8CF8LWyYZkJfTnoHHUtteJ/wBpnI/WbY+PBBt0XQoMSD3GN7eilAuWE3BH0mO+NvfxHMBd9AREQEREBERAREQEREBERAREQEREBERAREQEWk202gbQUc1S4BxY3qtJsHPOjW37LkKp9gt8tTUV0UFWyERTHIHMa5pa4+7qXG4vpbvQXmiIgIiICIiAiLUbVYz7JTPlAzv0ZGz6UjtGN8L8e4FBrdqcck6QUdHrUPF3v4iFh5kfTIvYHx4BbDZ3AY6SPKwXedXvOrnOOpJPE6ro7FYIYIjJKeknmOeR54lx4nuHIDkAFJEQWEWEVm6xdEQESyWQFgrKwg6mIUTZW2JLSDma9ujmO5Oae3+BGh0XzhWIOLjDNYTMF9NGyN4dIwHl2t1yk94J7hWrxmidI0OjOWaI54ncs3NrvqOHVPcb8QEG7RdPCa8TxNkaMt7gtPFrgS17T3hwI8l3EBERAREQEREBERARVBtBtRtDC6pkbRwtp4C4hxAN4wTZw+cu/q2JsPIcFsNzm3tVib6htSIgIg0t6Nrm8S4G93G/AILPREQEREBERARFh7gASTYDUnuQUf8AKLxwudTUMZuT868DmT1Ih+c+ijW9bZH9HMw+WLqERNje4C3zzDnz/aOY/uhfezhOMbRdMdYmSGb/ALcR+aGvaQy47yrc3y4J7VhcwaLvhtM3t6vvDzYX+dkG/wBkcZFZRU9QOMkbS4Dk61njycCtwqZ+Tjj2aGejcdYiJY/su0ePJwB++rmQaraTaGnoYemqpOjjzBoNi4lxuQABqTYE+RUY/wBr+FWB9oOv/Skv5jKpZjeCwVcXRVMbZo7h2V3aOBBGoOp9VQG/vZymo5qX2WJsAkjcHNYLA5XNsbdvWOvcEFx7U7xaChsJpc0hAd0cYzvsRcXHBtxrqQo7Qb8sNkdlc2ogB+J7Glv8j3H+C1G6bdrDLA2ur2mpln67GSHM0NvZrnD43OGuvAEaXU4x7dzh9VE6M0zIiRZskbQx7TyII4+B0QSTDsQinjbLBI2WN2oc0gg+ar/bLHYBXNNQ49DRi2UDNnne3NYD6TYxz4dKVX27HF5cJxWTD5nXie9zH9geG3ZIByuAAe4jsVh7OQNfQVNXMwSOkEtSMwBsXNe4WvwswtaO5B8t3psdC9zILSZ+jijLgSRYEveAOqBe1he50uvr2vFns6TK8X1DWtY30B1Wl3L4Ex5kqXjMYiGMvwDiLud4gEeqtwoKpwLeZKyfoa1vVzZS/Lkew/XbzHbwIVqtIIBGoOoKqvfVg7R0NU0WcT0T+/S7Ce/iPNSjdXiJmw+MON3RExX7gbt/lIHkg1m2kOLuqf1JzmwZRlyGMa/Fmza3uoQ7bHEYKkNqJ5PmngSR2j1AsSNBrcfir5VB71RbE5/Bh/8AjYg2r8UxTFnv9mL4IWm1mPMbR2B0gsXutyHoutiOCYvQt6bppnNbq4snfIAO1zHHUeRVt7J4aKejgiAtZjS7vcRdx9SVoN4u2JoRHGyISuma65cSGho6p4cTqg+d3O2ZrWuimAE8YzEjQPbwzAciDa47wpjLIGtLnENa0EknQADUkqldzsDnV5c0dVkTsx5akBo9fwUy3w4oYqIRNNjO7IfsjrOHnoPNBHsf3oTSS9FQR6XytcWl7397WDgPUrjG2GL01pKqlMkQ968eSw+224b5hbjc3gjWwOq3C75HFjSeTGmxt2XcD6KwpRcEHUHQhBF9lscikmbJCfma0E2OhbPGAHtI5OcwX78l+amapmsg9grp4oxaMhtfCOx0bvnWNHezpB4WUt3u4nLHhE0lMTd4aC5t7iNxGYgjhoePK6BtJvXw6kcWOldUSN0LYQH2PMFxIbfuutXh+/DDZHZXieAH4pGNLf5HOIUI3BYBR1RqDUU3TyRFpa5/WjDTyDOGa4Jub6EcFZu2G7mgqKaQCnjgka0uZJGAwggEi9uLe0FBMKKsjmjbJE9srHi7XNILSO4hc6pH5NuLPLaqmJJYzLK0HkXXa4DsBs0q7kHHPM1jS97gxrRdznEAADUkk6AKvMY304bC4taZam2hMTAW+TnuaD5KF78dpZamsjwunPVzMa9o+OV5GRp7hdunae4Kwdj91tDRwtEkLKqYjrySAO15hjTo1v8AHtQcez297Dap4Z0j6ZzjYCdoYCeHvglo8yp8qK36YDhkEbTGG01Wes1kbTley9nZwBlb3HQmx48pduHxuSpw3LKS8wSGFrjxLMrHNBPMjMR4AIJttGy9JUDthkH8jlSHyf8AEoaZldNUSNhjaIwXONub7Adp7gryx3/DT/6T/wApXlzdbsj+kqwRSOc2CMdJLlNiQNA0dhJNr9l0FwVW/XDmuLWsqZR9JrGAHye8H+Cleye3lFiBLaeX5wC5jeMj7cyGn3h3i65KbYXDmM6NtFBltbVgcT4k6k+KpHe5sw3CKynqqG8LZCXtAJIZIwtJAP0SHDTxHBB6QRa/Z/EfaKaCcadLG2T95oP9VsEBERAUI3xbQex4ZKWm0k3zDO27gcx8mBx9FN1533/Y57RXRUcZBEAAOunSvtoT3Ny+p7EGi3cUeMRB1ThkBc2QdGXlsZBsbkDOe3sUzmxDalzXNdTghwIPUp+BFj8St/ZrCW0lLDTs1ETA2/abdZ3mbnzWzQeUtgq6XC8XiFQ0wkP6GZpto19hc8rC7XeAXq1UF8o7A8k0FW0ftQYn/abqw+YLv3Vae7PaJtdh8MuYGRrejlHMPaADfxFneDkEqVDfKX/a0X2JPxjV8qhvlL/taL7En4xoLl2WhDKKmaNA2GMDyY0LaKKbstoI6zD4HMcC9jGxyNvq17QGm45A2uO4hSStq2QxukleI2MBc5zjYADUklB5k32ty41MWdVxEZ00N+jYPwsrsqIujwaYDS1O8ejcv9FRtYx+MYnWVMYIjY105PYyNobGD2F2Vot49ivjGCP0TUW/yH/gUHQ3NR2w8n6Uzz6Bjf6KdKvNy1e11LJDcZ2SF1ueVwbr6hysJBBt8lvYB/qtt6OXDuVB9jl7DKbfutWn304y0mKlablt5ZLctLMae/ifTtUz3bYWafD4mvFnvvK4cxmNwD93KglCobeuP95TfZj/ACNV8qiN7X/EpPsM/KgvSn91vgPwXSxnBIKpobURNlANxe4IPc4WIXdp/cb4D8F9lBr8IwaClYWU8TYmnU24k9rnHU+arnflf9V7PnPXqK1SoFvjw0yUTZGi5gfmP2T1SfAXCDZ7srfoymt2P9ekfdSORV/uaxhr6Z1MSM8Ti8DmWONyR4OJ9QrAkQVxt2z/AHlh/wBdssZ8HNt/Vb2l2np6TCIJq13V6IRlpAc57mgtLWtPvE5T3dqi+O1gqMcgjYczaSJ73kcA7KSfQmMeJVd71Hu6DDQTdnRSub2XdMb28gz+CCT02+LK4xYZhTGNJuGsHWP1jHE210rcd2hxGN8baf2KEtdncY3RdSxzAvk62ov7ourb2HoaeKigFIGiMxtddtusSBdziPede+pXDvB2gioqGaSVwBcxzI231c9wIaGjn2nuBQVL8mr/ABFX/pM/MVfyoD5Nbv1mrHbE38xW83X4/UTY5iEUk75Yssjg1zi5rSyaNjcgOjdHOGiCIbMnpdqiZNbVU9r/AFBLk9MrfRekl5u2+hfhWPtq8p6N8jagacQTaZoPbq/94L0PhuIRzxMlheJI3jM1wNwR/dBEN4O7SHFHxyulfBIwZbtAcHNvcXB5jXXvW/2R2Zhw+mbTwXyglznO95zja7nd+gHgAtZvP2lbQ0Ez84ZLI0xxC/WL3C12jj1b3v3KI/J0pJRRzyvLujkl6gJ0JaLPcPEm1+1p7EFm47/hp/8ASf8AlKpP5NLfnaw88jB/FyujaSUNpKhx0tDIf5HKnfk0uF6waXtH4266C9FTvylB+q0p/wCq78n/AICuJU18pWUez0jeZlee+waAfzBBYm7z/hdD/wC3i/I1SFR3dy4HC6G2v6vGPRoB/ipEgIiIK/3m7K4lWvi9hrG00QaRIwvkju69w4GNpzaaWNrW7yoXHuCkd1pa8F51Noi7Xn1nOufGyvREFMwbscXgkZ7PiuaMOBdnfM0gAjgzrB2l9CQFO94OC11VTMjoKkUsgeC4kuYHNsRbMwEjWxtZStEFGu3KVtRY1mJB5GtvnZgL8bF5bb0T/YpW09zRYkGuPI9LCD4lhdf0V5Ig0Gw+GVVPSMirZxUzAkl4LnCxPVbmcAXWHMhVJ8pZ3z1GPqSH+Zn9la+3m0r8PpTUMp3VZDw0saS2wN+u4hpsBYDhxcF583h49VYvLHKKGWFsbMgDRJLckkk5sg7tLckE3qt0VXA5s+EVfQZ2tJY972OGl7B7QQ8X5OA8VwS7sMarCG19c3ogdbyPkPkwANJ8SFt9jN61RLLTUcuHPa45Y3SBz9LC2fozHoNL2zeat9BFcA2Ip6KilpqcXMjHB73aue4tIu63AdgGg9VrcPlMuDyg+97M4EfWEZBH7zSp4qzxjFxhrqiN0Mk0ckhHU1LWTB8gdbsz9IzyCCIbIYJVdA2tonEva90b2ttmFspBAOjwQ4XBW1r9sMXPzbYnNJ0zNp3ZvIm7QfJN0e1VPTQSw1EoiPSZ2k3sbta0i4Ha0eqtymqGyMa+Nwex4Dmuabgg6gg8wgqnY7d7NLMKjEAQ0Oz5HG8kjuN39jeGnE+CtwLCygr3bPa6vpqoxwU4fEACD0Uj81+PWabDssq/xuhr6yZ88lLLmfbhG4AAANAAPcF6Dus3QU3TbdYpGyOL2bMWAMu6GUudawF7WAPerhheS1pcMpIBI7DbUL7usIC4qiFr2uY8BzXAtcDwIOhBXIsIKYx3YWsop+moC57AbsLD86z6rmn3h3635hfEu0eOTN6Jsb2k6ZmwBju/rO0HiLK6HFdWVyCtcKwEYXQ1FRUuDqiUZXOuXBuY2Dc3E6m5P9lun7E0+JYRSQyOF44mmOZmtnFozFtwMzHdh46cwojv0xQv9moIjd8rukcL8tWMzd1y4/dVqbK1EIpYY4nDLEwRDhr0YDCR2jTjzQVFS7s8co7so61givcZZXsHiWFtmnwJWxwfdBVVEzZsYq/aA3Xo2ve8nhoXuAyDTUNHmFc6IKMxPdHX01W+bCahkUb72Gd0b2BxuWaNIc0aWN7+lzLd0+7t+GmWapkbLUTDKchJa1t8x6zgC5xNiTbl5qxkQaHbHZOnxGDoahp01Y9uj2O7Wn8QdCqnj3W4zROcMPrm9GTpaR8R+8yxaD3gq9kQUjh252sqphLi9Z0oHwse+R5HMZnABg8Lq5qCijhjZFEwRxsAa1o4ADgF2EQU7tBu6xmpmnBxJns8rnWaXzXyE3DTGGZQANLA8lq6Lc1idKS+jxCON7hlJBliuOwlrXXV7IggtLs1iQwl9M6uHtpJImu8gDMDkzlua1gRmtcXUGrtzmJVWU1mIslcwWbcyygA6mxcG29FeaIKa2d3bYxSywtZiLBTRvDixr5vdzZnNEZZl11581cqIgIiICIiAiIgIiICIiAiIgKN7W02Usqm6dF1JP8ASJBzH7DgHdwL+1SRYc0EWIuDoQghtbslQ1bc0kDWuPF0ZMbr+LePndb/AAihZTwshiBDI25W3JJt3k8VqYYjSS9EbmN37I9w16M/WaBp2tHa0rcsk5jUIY7YKyuFr1yAoPpZXzdZugyixdYugysErBcuJ8iBK9a/EK1kMb5ZXZWRtL3HsAFyuw5yqvePiktbMMNpRmLiA4cnGwJc7sjYCD3k9ym6uZVfR43U1OJnEY4emLH3ax3WAblLWNsOxutgrI2e2/p6l7BIDSTvOQWOWMAZNT26GQ6/SaFu8D3cGhgtE8TP6Mg5m2BefeLfEaa/1TFdgaeYAzxkHowxrm9VzeJJu34jfnpYWUqzE3bUOYAXDO36TLkeJGpHlfyXYiqmOtYg38/4hU7Dh2K4Vd1HKa+nH/Kf7wHc0m1/skeC56beLBUyFswdRTHI2xBDWuvZxcdLgkj3vhYe0K1It507QQ0uAceAuLnwHNci89x1UlfNUTwVABbLlia64vGALG49wnTh3qQYVvDqqMiOtjL28Mzj+EvPzVRciLS4FtRTVQHRSAOPwOsHeQ5+S3SAiIgIiICIiAiIgIiICIiAiIgIiICIiAiIgIiIOCtpGSsLHi4OvYQQbggjUEGxBWiLnwODJNWuNmP4Nd2B3JkndoHcrcFJF8TRNc0tcA5pFiCAQR2EHig1rJFytkXTnwuSPWA9I3/Le4hwHYyQ3v3Nf6gLr/pIBwY5rmuPwus1/k0mzvulyDcCVfXSLXx1DSbA2I4g3B9DquXMg7fSL4Mq691xyVDW8XAeaDsOkXE99tSbBabENpIoyGA55D7rACXnwY27j6Ljgwyrqjea9JF2aGY+AF2xjvJJ7hxQrr4tjEkr/ZqNvSSn3jrlYPpSH4R3cTyUj2e2fjpWD/my268rgM7rm5F+Tb8G8l3MLwuKnZkhYGDiebnHm5zjq495XcQFghZRBqKvB+PRuIB4t/8AqTw//cFSu9t0TGOjMYFVLJmcbdaONgyjrDjmsB2HU9i9AqD7ebuo8Qd0rZDDMG5bkZmEC9gRxHHiFmcWvL9NUSwuzRuLCOYU1wfeGcvR1TBI087X9QvnavYKro7mWK7P8xnWZ5m2nmAohNR+S1mos2DC4Jh0lBP0TuPRk3Zf8W+S3mFbwayiIZWRl7OGY3cPuyjh95UjBNJEczHFh7QVMcF3hPAyVTRMw6E2B9QUHojANsKWrA6OQNefgdYHyPB3kpAvO9NQUtQM9FN7O/jk4sv9nktzh+3Ndh5DKtpki5ON3M8pOLfAoLvRRrZ3belqwMr+jefheQP3XcCpKgIiICIiAiIgIiICIiAiIgIiICIiAiIgIiIC46iBr2lr2te08Q4Aj0K5EQaqTAo7WY6SHua67R4Mfdo9F059npD7lSR9qKNx/lyqQogix2WmJ61a4D6sTAfVxd+C5INjIh+0lnn1v1pAwHuIiDQR4qSog6mHYXDALQxMiB45WgE+J4nzXbREBERAREQEREGHNBFjqDyUH2o3X0dVd0Y9lkOt2AZD9pnD0spyiDzLtVu2q6S5MfSx/wCZGC5v3hxb56d6g1RReS9pkKG7Ubt6Oru7J7PKfjj0B+0z3T46HvUHlaNz43ZmktI5jRS7BN4c0YyTtE7Dob8beHArdbV7r6ulu4M9oiGueO5sPrM4j+I71X89ErRYlPT0VV16WX2WU8Wg9Q+LDw8lusN2wxDDrNmb00I56vZbuPFv4Kl25mG7SQe0KT4JtzNFZsnzrOBB7EHonZveDSVQAziF55OItfsD+HrZSwFea4RRVfWhf7JKddPdJ728FucM2nxHDiA/5+H99lvxZ5JBfiKF7M7yKSqADndA88nHqnwd/eymbXAi4NweYQZREQEREBERAREQEREBERAREQEREBERAREQEREBERAREQEREBERAREQEREBRTajd/R1t3Pj6KU/8yOzXX7XDg7zUrRB5z2s3T1dNd8Y9rjHONpzgd8ep9LquamiIOosV7SUb2n2Ho60EzRZZOUjOq/zPB3mCpB5GDXNNxceCkOC7Zzw9Vx6RvYdVONrN0FTBd1P+tx/V0kA72c/L0VZ1mHuaS1zS1w0IIIIPeDwVomsc1HV9ZrvZJe1vu37wtzhe0GI4daxNRD3Xey32fh8lUhY5puDr3LeYNtZNAbZszew/wBkHpbYbbaLEGuDW9HIwAuF7ix0uD/Qoo7uVg6Vk9b0YiExETLaBwZcufb7TiPuIgs1ERAREQEREBERAREQEREBERAREQEREBERAREQEREBERAREQEREBERAREQEREBaLaPZCkrR8/C0utYSN6sg+8OPgbhb1EFDbUbmZo7upHioZ9E2bIO7sd4i3goXhO76qqagQCJ8ZzAPc5pAY2+rjfuvYc16tRSDq4Vh7KeGOGIZWRtDGjuH9VhdtFR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3" name="AutoShape 4" descr="data:image/jpeg;base64,/9j/4AAQSkZJRgABAQAAAQABAAD/2wCEAAkGBxQTEhUUEhMWEBUVGR8WGRgXFxUWFxwbHxsXFxgZGBYZHiggGBsoHRgVITEiJikrLi4uGB8zODMsNygtLywBCgoKDg0OFBAQFywcHBwsNywsLCwsLCwsLCwsLCwsKzYsLCwsLCwsNywsKywsLCwsNywsLC83LCwsLCsrLCwrLP/AABEIAJsBRgMBIgACEQEDEQH/xAAcAAEAAgIDAQAAAAAAAAAAAAAABgcBBQMECAL/xABJEAABAwIDBAcDCAgDBwUAAAABAAIDBBEFEiEGBzFBEyJRYXGBkRQyQggjUmJygrGyFSQzkqGiwdE0U3MXJTVDY4PhFnSj0vD/xAAWAQEBAQAAAAAAAAAAAAAAAAAAAQL/xAAXEQEBAQEAAAAAAAAAAAAAAAAAEQFR/9oADAMBAAIRAxEAPwC8UREBERAREQEREBERAREQERR3HNpckns9Mz2ipPw/BGO2R3L7I1KDdV1dHCwvle2Jo5uIA/8AJ7lof/U8k2lFTPmH+ZJ81H5XGY+gWaHZjM8TVjvaZuIv+zZ3MZwCkLQALAWHYEEebh9fJ+1q2QA/DBELj70hcuWPZ13x1tW//uNb+VoW9WEGobgbh7tXVN8Xsf8AnYVyCGqZ7s0c47JGZHfvxm38i2awg1/6Yyf4iJ0A+mPnIvN7fdHe4ALZxSBwDmkOB1BBBB8CF8LWyYZkJfTnoHHUtteJ/wBpnI/WbY+PBBt0XQoMSD3GN7eilAuWE3BH0mO+NvfxHMBd9AREQEREBERAREQEREBERAREQEREBERAREQEWk202gbQUc1S4BxY3qtJsHPOjW37LkKp9gt8tTUV0UFWyERTHIHMa5pa4+7qXG4vpbvQXmiIgIiICIiAiLUbVYz7JTPlAzv0ZGz6UjtGN8L8e4FBrdqcck6QUdHrUPF3v4iFh5kfTIvYHx4BbDZ3AY6SPKwXedXvOrnOOpJPE6ro7FYIYIjJKeknmOeR54lx4nuHIDkAFJEQWEWEVm6xdEQESyWQFgrKwg6mIUTZW2JLSDma9ujmO5Oae3+BGh0XzhWIOLjDNYTMF9NGyN4dIwHl2t1yk94J7hWrxmidI0OjOWaI54ncs3NrvqOHVPcb8QEG7RdPCa8TxNkaMt7gtPFrgS17T3hwI8l3EBERAREQEREBERARVBtBtRtDC6pkbRwtp4C4hxAN4wTZw+cu/q2JsPIcFsNzm3tVib6htSIgIg0t6Nrm8S4G93G/AILPREQEREBERARFh7gASTYDUnuQUf8AKLxwudTUMZuT868DmT1Ih+c+ijW9bZH9HMw+WLqERNje4C3zzDnz/aOY/uhfezhOMbRdMdYmSGb/ALcR+aGvaQy47yrc3y4J7VhcwaLvhtM3t6vvDzYX+dkG/wBkcZFZRU9QOMkbS4Dk61njycCtwqZ+Tjj2aGejcdYiJY/su0ePJwB++rmQaraTaGnoYemqpOjjzBoNi4lxuQABqTYE+RUY/wBr+FWB9oOv/Skv5jKpZjeCwVcXRVMbZo7h2V3aOBBGoOp9VQG/vZymo5qX2WJsAkjcHNYLA5XNsbdvWOvcEFx7U7xaChsJpc0hAd0cYzvsRcXHBtxrqQo7Qb8sNkdlc2ogB+J7Glv8j3H+C1G6bdrDLA2ur2mpln67GSHM0NvZrnD43OGuvAEaXU4x7dzh9VE6M0zIiRZskbQx7TyII4+B0QSTDsQinjbLBI2WN2oc0gg+ar/bLHYBXNNQ49DRi2UDNnne3NYD6TYxz4dKVX27HF5cJxWTD5nXie9zH9geG3ZIByuAAe4jsVh7OQNfQVNXMwSOkEtSMwBsXNe4WvwswtaO5B8t3psdC9zILSZ+jijLgSRYEveAOqBe1he50uvr2vFns6TK8X1DWtY30B1Wl3L4Ex5kqXjMYiGMvwDiLud4gEeqtwoKpwLeZKyfoa1vVzZS/Lkew/XbzHbwIVqtIIBGoOoKqvfVg7R0NU0WcT0T+/S7Ce/iPNSjdXiJmw+MON3RExX7gbt/lIHkg1m2kOLuqf1JzmwZRlyGMa/Fmza3uoQ7bHEYKkNqJ5PmngSR2j1AsSNBrcfir5VB71RbE5/Bh/8AjYg2r8UxTFnv9mL4IWm1mPMbR2B0gsXutyHoutiOCYvQt6bppnNbq4snfIAO1zHHUeRVt7J4aKejgiAtZjS7vcRdx9SVoN4u2JoRHGyISuma65cSGho6p4cTqg+d3O2ZrWuimAE8YzEjQPbwzAciDa47wpjLIGtLnENa0EknQADUkqldzsDnV5c0dVkTsx5akBo9fwUy3w4oYqIRNNjO7IfsjrOHnoPNBHsf3oTSS9FQR6XytcWl7397WDgPUrjG2GL01pKqlMkQ968eSw+224b5hbjc3gjWwOq3C75HFjSeTGmxt2XcD6KwpRcEHUHQhBF9lscikmbJCfma0E2OhbPGAHtI5OcwX78l+amapmsg9grp4oxaMhtfCOx0bvnWNHezpB4WUt3u4nLHhE0lMTd4aC5t7iNxGYgjhoePK6BtJvXw6kcWOldUSN0LYQH2PMFxIbfuutXh+/DDZHZXieAH4pGNLf5HOIUI3BYBR1RqDUU3TyRFpa5/WjDTyDOGa4Jub6EcFZu2G7mgqKaQCnjgka0uZJGAwggEi9uLe0FBMKKsjmjbJE9srHi7XNILSO4hc6pH5NuLPLaqmJJYzLK0HkXXa4DsBs0q7kHHPM1jS97gxrRdznEAADUkk6AKvMY304bC4taZam2hMTAW+TnuaD5KF78dpZamsjwunPVzMa9o+OV5GRp7hdunae4Kwdj91tDRwtEkLKqYjrySAO15hjTo1v8AHtQcez297Dap4Z0j6ZzjYCdoYCeHvglo8yp8qK36YDhkEbTGG01Wes1kbTley9nZwBlb3HQmx48pduHxuSpw3LKS8wSGFrjxLMrHNBPMjMR4AIJttGy9JUDthkH8jlSHyf8AEoaZldNUSNhjaIwXONub7Adp7gryx3/DT/6T/wApXlzdbsj+kqwRSOc2CMdJLlNiQNA0dhJNr9l0FwVW/XDmuLWsqZR9JrGAHye8H+Cleye3lFiBLaeX5wC5jeMj7cyGn3h3i65KbYXDmM6NtFBltbVgcT4k6k+KpHe5sw3CKynqqG8LZCXtAJIZIwtJAP0SHDTxHBB6QRa/Z/EfaKaCcadLG2T95oP9VsEBERAUI3xbQex4ZKWm0k3zDO27gcx8mBx9FN1533/Y57RXRUcZBEAAOunSvtoT3Ny+p7EGi3cUeMRB1ThkBc2QdGXlsZBsbkDOe3sUzmxDalzXNdTghwIPUp+BFj8St/ZrCW0lLDTs1ETA2/abdZ3mbnzWzQeUtgq6XC8XiFQ0wkP6GZpto19hc8rC7XeAXq1UF8o7A8k0FW0ftQYn/abqw+YLv3Vae7PaJtdh8MuYGRrejlHMPaADfxFneDkEqVDfKX/a0X2JPxjV8qhvlL/taL7En4xoLl2WhDKKmaNA2GMDyY0LaKKbstoI6zD4HMcC9jGxyNvq17QGm45A2uO4hSStq2QxukleI2MBc5zjYADUklB5k32ty41MWdVxEZ00N+jYPwsrsqIujwaYDS1O8ejcv9FRtYx+MYnWVMYIjY105PYyNobGD2F2Vot49ivjGCP0TUW/yH/gUHQ3NR2w8n6Uzz6Bjf6KdKvNy1e11LJDcZ2SF1ueVwbr6hysJBBt8lvYB/qtt6OXDuVB9jl7DKbfutWn304y0mKlablt5ZLctLMae/ifTtUz3bYWafD4mvFnvvK4cxmNwD93KglCobeuP95TfZj/ACNV8qiN7X/EpPsM/KgvSn91vgPwXSxnBIKpobURNlANxe4IPc4WIXdp/cb4D8F9lBr8IwaClYWU8TYmnU24k9rnHU+arnflf9V7PnPXqK1SoFvjw0yUTZGi5gfmP2T1SfAXCDZ7srfoymt2P9ekfdSORV/uaxhr6Z1MSM8Ti8DmWONyR4OJ9QrAkQVxt2z/AHlh/wBdssZ8HNt/Vb2l2np6TCIJq13V6IRlpAc57mgtLWtPvE5T3dqi+O1gqMcgjYczaSJ73kcA7KSfQmMeJVd71Hu6DDQTdnRSub2XdMb28gz+CCT02+LK4xYZhTGNJuGsHWP1jHE210rcd2hxGN8baf2KEtdncY3RdSxzAvk62ov7ourb2HoaeKigFIGiMxtddtusSBdziPede+pXDvB2gioqGaSVwBcxzI231c9wIaGjn2nuBQVL8mr/ABFX/pM/MVfyoD5Nbv1mrHbE38xW83X4/UTY5iEUk75Yssjg1zi5rSyaNjcgOjdHOGiCIbMnpdqiZNbVU9r/AFBLk9MrfRekl5u2+hfhWPtq8p6N8jagacQTaZoPbq/94L0PhuIRzxMlheJI3jM1wNwR/dBEN4O7SHFHxyulfBIwZbtAcHNvcXB5jXXvW/2R2Zhw+mbTwXyglznO95zja7nd+gHgAtZvP2lbQ0Ez84ZLI0xxC/WL3C12jj1b3v3KI/J0pJRRzyvLujkl6gJ0JaLPcPEm1+1p7EFm47/hp/8ASf8AlKpP5NLfnaw88jB/FyujaSUNpKhx0tDIf5HKnfk0uF6waXtH4266C9FTvylB+q0p/wCq78n/AICuJU18pWUez0jeZlee+waAfzBBYm7z/hdD/wC3i/I1SFR3dy4HC6G2v6vGPRoB/ipEgIiIK/3m7K4lWvi9hrG00QaRIwvkju69w4GNpzaaWNrW7yoXHuCkd1pa8F51Noi7Xn1nOufGyvREFMwbscXgkZ7PiuaMOBdnfM0gAjgzrB2l9CQFO94OC11VTMjoKkUsgeC4kuYHNsRbMwEjWxtZStEFGu3KVtRY1mJB5GtvnZgL8bF5bb0T/YpW09zRYkGuPI9LCD4lhdf0V5Ig0Gw+GVVPSMirZxUzAkl4LnCxPVbmcAXWHMhVJ8pZ3z1GPqSH+Zn9la+3m0r8PpTUMp3VZDw0saS2wN+u4hpsBYDhxcF583h49VYvLHKKGWFsbMgDRJLckkk5sg7tLckE3qt0VXA5s+EVfQZ2tJY972OGl7B7QQ8X5OA8VwS7sMarCG19c3ogdbyPkPkwANJ8SFt9jN61RLLTUcuHPa45Y3SBz9LC2fozHoNL2zeat9BFcA2Ip6KilpqcXMjHB73aue4tIu63AdgGg9VrcPlMuDyg+97M4EfWEZBH7zSp4qzxjFxhrqiN0Mk0ckhHU1LWTB8gdbsz9IzyCCIbIYJVdA2tonEva90b2ttmFspBAOjwQ4XBW1r9sMXPzbYnNJ0zNp3ZvIm7QfJN0e1VPTQSw1EoiPSZ2k3sbta0i4Ha0eqtymqGyMa+Nwex4Dmuabgg6gg8wgqnY7d7NLMKjEAQ0Oz5HG8kjuN39jeGnE+CtwLCygr3bPa6vpqoxwU4fEACD0Uj81+PWabDssq/xuhr6yZ88lLLmfbhG4AAANAAPcF6Dus3QU3TbdYpGyOL2bMWAMu6GUudawF7WAPerhheS1pcMpIBI7DbUL7usIC4qiFr2uY8BzXAtcDwIOhBXIsIKYx3YWsop+moC57AbsLD86z6rmn3h3635hfEu0eOTN6Jsb2k6ZmwBju/rO0HiLK6HFdWVyCtcKwEYXQ1FRUuDqiUZXOuXBuY2Dc3E6m5P9lun7E0+JYRSQyOF44mmOZmtnFozFtwMzHdh46cwojv0xQv9moIjd8rukcL8tWMzd1y4/dVqbK1EIpYY4nDLEwRDhr0YDCR2jTjzQVFS7s8co7so61givcZZXsHiWFtmnwJWxwfdBVVEzZsYq/aA3Xo2ve8nhoXuAyDTUNHmFc6IKMxPdHX01W+bCahkUb72Gd0b2BxuWaNIc0aWN7+lzLd0+7t+GmWapkbLUTDKchJa1t8x6zgC5xNiTbl5qxkQaHbHZOnxGDoahp01Y9uj2O7Wn8QdCqnj3W4zROcMPrm9GTpaR8R+8yxaD3gq9kQUjh252sqphLi9Z0oHwse+R5HMZnABg8Lq5qCijhjZFEwRxsAa1o4ADgF2EQU7tBu6xmpmnBxJns8rnWaXzXyE3DTGGZQANLA8lq6Lc1idKS+jxCON7hlJBliuOwlrXXV7IggtLs1iQwl9M6uHtpJImu8gDMDkzlua1gRmtcXUGrtzmJVWU1mIslcwWbcyygA6mxcG29FeaIKa2d3bYxSywtZiLBTRvDixr5vdzZnNEZZl11581cqIgIiICIiAiIgIiICIiAiIgKN7W02Usqm6dF1JP8ASJBzH7DgHdwL+1SRYc0EWIuDoQghtbslQ1bc0kDWuPF0ZMbr+LePndb/AAihZTwshiBDI25W3JJt3k8VqYYjSS9EbmN37I9w16M/WaBp2tHa0rcsk5jUIY7YKyuFr1yAoPpZXzdZugyixdYugysErBcuJ8iBK9a/EK1kMb5ZXZWRtL3HsAFyuw5yqvePiktbMMNpRmLiA4cnGwJc7sjYCD3k9ym6uZVfR43U1OJnEY4emLH3ax3WAblLWNsOxutgrI2e2/p6l7BIDSTvOQWOWMAZNT26GQ6/SaFu8D3cGhgtE8TP6Mg5m2BefeLfEaa/1TFdgaeYAzxkHowxrm9VzeJJu34jfnpYWUqzE3bUOYAXDO36TLkeJGpHlfyXYiqmOtYg38/4hU7Dh2K4Vd1HKa+nH/Kf7wHc0m1/skeC56beLBUyFswdRTHI2xBDWuvZxcdLgkj3vhYe0K1It507QQ0uAceAuLnwHNci89x1UlfNUTwVABbLlia64vGALG49wnTh3qQYVvDqqMiOtjL28Mzj+EvPzVRciLS4FtRTVQHRSAOPwOsHeQ5+S3SAiIgIiICIiAiIgIiICIiAiIgIiICIiAiIgIiIOCtpGSsLHi4OvYQQbggjUEGxBWiLnwODJNWuNmP4Nd2B3JkndoHcrcFJF8TRNc0tcA5pFiCAQR2EHig1rJFytkXTnwuSPWA9I3/Le4hwHYyQ3v3Nf6gLr/pIBwY5rmuPwus1/k0mzvulyDcCVfXSLXx1DSbA2I4g3B9DquXMg7fSL4Mq691xyVDW8XAeaDsOkXE99tSbBabENpIoyGA55D7rACXnwY27j6Ljgwyrqjea9JF2aGY+AF2xjvJJ7hxQrr4tjEkr/ZqNvSSn3jrlYPpSH4R3cTyUj2e2fjpWD/my268rgM7rm5F+Tb8G8l3MLwuKnZkhYGDiebnHm5zjq495XcQFghZRBqKvB+PRuIB4t/8AqTw//cFSu9t0TGOjMYFVLJmcbdaONgyjrDjmsB2HU9i9AqD7ebuo8Qd0rZDDMG5bkZmEC9gRxHHiFmcWvL9NUSwuzRuLCOYU1wfeGcvR1TBI087X9QvnavYKro7mWK7P8xnWZ5m2nmAohNR+S1mos2DC4Jh0lBP0TuPRk3Zf8W+S3mFbwayiIZWRl7OGY3cPuyjh95UjBNJEczHFh7QVMcF3hPAyVTRMw6E2B9QUHojANsKWrA6OQNefgdYHyPB3kpAvO9NQUtQM9FN7O/jk4sv9nktzh+3Ndh5DKtpki5ON3M8pOLfAoLvRRrZ3belqwMr+jefheQP3XcCpKgIiICIiAiIgIiICIiAiIgIiICIiAiIgIiIC46iBr2lr2te08Q4Aj0K5EQaqTAo7WY6SHua67R4Mfdo9F059npD7lSR9qKNx/lyqQogix2WmJ61a4D6sTAfVxd+C5INjIh+0lnn1v1pAwHuIiDQR4qSog6mHYXDALQxMiB45WgE+J4nzXbREBERAREQEREGHNBFjqDyUH2o3X0dVd0Y9lkOt2AZD9pnD0spyiDzLtVu2q6S5MfSx/wCZGC5v3hxb56d6g1RReS9pkKG7Ubt6Oru7J7PKfjj0B+0z3T46HvUHlaNz43ZmktI5jRS7BN4c0YyTtE7Dob8beHArdbV7r6ulu4M9oiGueO5sPrM4j+I71X89ErRYlPT0VV16WX2WU8Wg9Q+LDw8lusN2wxDDrNmb00I56vZbuPFv4Kl25mG7SQe0KT4JtzNFZsnzrOBB7EHonZveDSVQAziF55OItfsD+HrZSwFea4RRVfWhf7JKddPdJ728FucM2nxHDiA/5+H99lvxZ5JBfiKF7M7yKSqADndA88nHqnwd/eymbXAi4NweYQZREQEREBERAREQEREBERAREQEREBERAREQEREBERAREQEREBERAREQEREBRTajd/R1t3Pj6KU/8yOzXX7XDg7zUrRB5z2s3T1dNd8Y9rjHONpzgd8ep9LquamiIOosV7SUb2n2Ho60EzRZZOUjOq/zPB3mCpB5GDXNNxceCkOC7Zzw9Vx6RvYdVONrN0FTBd1P+tx/V0kA72c/L0VZ1mHuaS1zS1w0IIIIPeDwVomsc1HV9ZrvZJe1vu37wtzhe0GI4daxNRD3Xey32fh8lUhY5puDr3LeYNtZNAbZszew/wBkHpbYbbaLEGuDW9HIwAuF7ix0uD/Qoo7uVg6Vk9b0YiExETLaBwZcufb7TiPuIgs1ERAREQEREBERAREQEREBERAREQEREBERAREQEREBERAREQEREBERAREQEREBaLaPZCkrR8/C0utYSN6sg+8OPgbhb1EFDbUbmZo7upHioZ9E2bIO7sd4i3goXhO76qqagQCJ8ZzAPc5pAY2+rjfuvYc16tRSDq4Vh7KeGOGIZWRtDGjuH9VhdtFR/9k=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prstClr val="black"/>
              </a:solidFill>
            </a:endParaRPr>
          </a:p>
        </p:txBody>
      </p:sp>
      <p:pic>
        <p:nvPicPr>
          <p:cNvPr id="47110" name="Picture 6" descr="http://www.dragynstudios.com/wp-content/uploads/2010/12/approach1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6079063" cy="2895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318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AAA VHF 26.04.2015-SIMS 10.03.2016\scan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834" y="685800"/>
            <a:ext cx="3804726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AAA VHF 26.04.2015-SIMS 10.03.2016\AnnPediatrCard_2014_7_2_83_132472_f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6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4" r="18689"/>
          <a:stretch/>
        </p:blipFill>
        <p:spPr bwMode="auto">
          <a:xfrm>
            <a:off x="1874739" y="688345"/>
            <a:ext cx="2919470" cy="3348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www.gifttree.com/images/super/16102a_Simple-Elegance-Bouque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1881394" cy="2038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girlsmagpk.com/wp-content/uploads/2014/02/Beautiful-bouquet-of-pink-roses-petals-hd-wallpaper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91000"/>
            <a:ext cx="4337009" cy="2438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73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1897" y="153650"/>
            <a:ext cx="604165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FFFF"/>
                </a:solidFill>
              </a:rPr>
              <a:t>Cyanotic </a:t>
            </a:r>
          </a:p>
          <a:p>
            <a:pPr algn="ctr"/>
            <a:r>
              <a:rPr lang="en-US" sz="4400" b="1" dirty="0" smtClean="0">
                <a:solidFill>
                  <a:srgbClr val="00FFFF"/>
                </a:solidFill>
              </a:rPr>
              <a:t>Congenital Heart Disease</a:t>
            </a:r>
            <a:endParaRPr lang="en-IN" sz="44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2209800"/>
            <a:ext cx="8305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altLang="en-US" sz="2800" b="1" kern="0" dirty="0" smtClean="0">
                <a:solidFill>
                  <a:prstClr val="white"/>
                </a:solidFill>
                <a:cs typeface="Arial"/>
              </a:rPr>
              <a:t>1. Not to diagnose lesion ‘exactly’</a:t>
            </a:r>
            <a:endParaRPr lang="en-IN" altLang="en-US" sz="2800" b="1" kern="0" dirty="0">
              <a:solidFill>
                <a:prstClr val="white"/>
              </a:solidFill>
              <a:cs typeface="Arial"/>
            </a:endParaRPr>
          </a:p>
          <a:p>
            <a:r>
              <a:rPr lang="en-IN" altLang="en-US" sz="2800" b="1" kern="0" dirty="0" smtClean="0">
                <a:solidFill>
                  <a:prstClr val="white"/>
                </a:solidFill>
                <a:cs typeface="Arial"/>
              </a:rPr>
              <a:t>2. Try to diagnose the ‘physiological’ basis</a:t>
            </a:r>
          </a:p>
          <a:p>
            <a:r>
              <a:rPr lang="en-IN" sz="2800" b="1" dirty="0" smtClean="0">
                <a:solidFill>
                  <a:prstClr val="white"/>
                </a:solidFill>
              </a:rPr>
              <a:t>     Decide </a:t>
            </a:r>
            <a:r>
              <a:rPr lang="en-IN" sz="2800" b="1" dirty="0">
                <a:solidFill>
                  <a:prstClr val="white"/>
                </a:solidFill>
              </a:rPr>
              <a:t>whether </a:t>
            </a:r>
            <a:r>
              <a:rPr lang="en-IN" sz="2800" b="1" dirty="0">
                <a:solidFill>
                  <a:srgbClr val="FF0000"/>
                </a:solidFill>
                <a:sym typeface="Wingdings 3"/>
              </a:rPr>
              <a:t></a:t>
            </a:r>
            <a:r>
              <a:rPr lang="en-IN" sz="2800" b="1" dirty="0">
                <a:solidFill>
                  <a:prstClr val="white"/>
                </a:solidFill>
              </a:rPr>
              <a:t> or </a:t>
            </a:r>
            <a:r>
              <a:rPr lang="en-IN" sz="2800" b="1" dirty="0">
                <a:solidFill>
                  <a:srgbClr val="00CC00"/>
                </a:solidFill>
                <a:sym typeface="Wingdings 3"/>
              </a:rPr>
              <a:t></a:t>
            </a:r>
            <a:r>
              <a:rPr lang="en-IN" sz="2800" b="1" dirty="0">
                <a:solidFill>
                  <a:prstClr val="white"/>
                </a:solidFill>
                <a:sym typeface="Wingdings 3"/>
              </a:rPr>
              <a:t> </a:t>
            </a:r>
            <a:r>
              <a:rPr lang="en-IN" sz="2800" b="1" dirty="0">
                <a:solidFill>
                  <a:prstClr val="white"/>
                </a:solidFill>
              </a:rPr>
              <a:t>PBF or PHT</a:t>
            </a:r>
            <a:endParaRPr lang="en-IN" altLang="en-US" sz="2800" b="1" kern="0" dirty="0" smtClean="0">
              <a:solidFill>
                <a:prstClr val="white"/>
              </a:solidFill>
              <a:cs typeface="Arial"/>
            </a:endParaRPr>
          </a:p>
          <a:p>
            <a:r>
              <a:rPr lang="en-US" altLang="en-US" sz="2800" b="1" kern="0" dirty="0" smtClean="0">
                <a:solidFill>
                  <a:prstClr val="white"/>
                </a:solidFill>
                <a:cs typeface="Arial"/>
              </a:rPr>
              <a:t>3. Narrow differential diagnosis to a group</a:t>
            </a:r>
          </a:p>
          <a:p>
            <a:r>
              <a:rPr lang="en-IN" sz="2800" b="1" dirty="0" smtClean="0">
                <a:solidFill>
                  <a:prstClr val="white"/>
                </a:solidFill>
                <a:sym typeface="Wingdings"/>
              </a:rPr>
              <a:t>    Using </a:t>
            </a:r>
            <a:r>
              <a:rPr lang="en-IN" sz="2800" b="1" dirty="0">
                <a:solidFill>
                  <a:prstClr val="white"/>
                </a:solidFill>
                <a:sym typeface="Wingdings"/>
              </a:rPr>
              <a:t>History, </a:t>
            </a:r>
            <a:r>
              <a:rPr lang="en-IN" sz="2800" b="1" dirty="0" err="1" smtClean="0">
                <a:solidFill>
                  <a:prstClr val="white"/>
                </a:solidFill>
                <a:sym typeface="Wingdings"/>
              </a:rPr>
              <a:t>Examn</a:t>
            </a:r>
            <a:r>
              <a:rPr lang="en-IN" sz="2800" b="1" dirty="0" smtClean="0">
                <a:solidFill>
                  <a:prstClr val="white"/>
                </a:solidFill>
                <a:sym typeface="Wingdings"/>
              </a:rPr>
              <a:t>, </a:t>
            </a:r>
            <a:r>
              <a:rPr lang="en-IN" sz="2800" b="1" dirty="0">
                <a:solidFill>
                  <a:prstClr val="white"/>
                </a:solidFill>
                <a:sym typeface="Wingdings"/>
              </a:rPr>
              <a:t>CXR and </a:t>
            </a:r>
            <a:r>
              <a:rPr lang="en-IN" sz="2800" b="1" dirty="0" smtClean="0">
                <a:solidFill>
                  <a:prstClr val="white"/>
                </a:solidFill>
                <a:sym typeface="Wingdings"/>
              </a:rPr>
              <a:t>ECG, form </a:t>
            </a:r>
            <a:r>
              <a:rPr lang="en-IN" sz="2800" b="1" dirty="0">
                <a:solidFill>
                  <a:prstClr val="white"/>
                </a:solidFill>
                <a:sym typeface="Wingdings"/>
              </a:rPr>
              <a:t>a working </a:t>
            </a:r>
            <a:r>
              <a:rPr lang="en-IN" sz="2800" b="1" dirty="0" smtClean="0">
                <a:solidFill>
                  <a:prstClr val="white"/>
                </a:solidFill>
                <a:sym typeface="Wingdings"/>
              </a:rPr>
              <a:t>  </a:t>
            </a:r>
          </a:p>
          <a:p>
            <a:r>
              <a:rPr lang="en-IN" sz="2800" b="1" dirty="0">
                <a:solidFill>
                  <a:prstClr val="white"/>
                </a:solidFill>
                <a:sym typeface="Wingdings"/>
              </a:rPr>
              <a:t> </a:t>
            </a:r>
            <a:r>
              <a:rPr lang="en-IN" sz="2800" b="1" dirty="0" smtClean="0">
                <a:solidFill>
                  <a:prstClr val="white"/>
                </a:solidFill>
                <a:sym typeface="Wingdings"/>
              </a:rPr>
              <a:t>   impression </a:t>
            </a:r>
            <a:r>
              <a:rPr lang="en-IN" sz="2800" b="1" dirty="0">
                <a:solidFill>
                  <a:prstClr val="white"/>
                </a:solidFill>
                <a:sym typeface="Wingdings"/>
              </a:rPr>
              <a:t>of the disease, </a:t>
            </a:r>
            <a:r>
              <a:rPr lang="en-IN" sz="2800" b="1" dirty="0" smtClean="0">
                <a:solidFill>
                  <a:prstClr val="white"/>
                </a:solidFill>
                <a:sym typeface="Wingdings"/>
              </a:rPr>
              <a:t>based on prevalence </a:t>
            </a:r>
          </a:p>
          <a:p>
            <a:r>
              <a:rPr lang="en-US" altLang="en-US" sz="2800" b="1" kern="0" dirty="0" smtClean="0">
                <a:solidFill>
                  <a:prstClr val="white"/>
                </a:solidFill>
                <a:cs typeface="Arial"/>
              </a:rPr>
              <a:t>4. Recognize features unusual to a group</a:t>
            </a:r>
          </a:p>
        </p:txBody>
      </p:sp>
      <p:sp>
        <p:nvSpPr>
          <p:cNvPr id="3" name="Rectangle 2"/>
          <p:cNvSpPr/>
          <p:nvPr/>
        </p:nvSpPr>
        <p:spPr>
          <a:xfrm>
            <a:off x="1775214" y="1600200"/>
            <a:ext cx="56621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Purpose of Clinical Recognition</a:t>
            </a:r>
            <a:endParaRPr lang="en-US" sz="3200" b="1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71600" y="5410200"/>
            <a:ext cx="6261951" cy="1300609"/>
            <a:chOff x="1371600" y="5410200"/>
            <a:chExt cx="6261951" cy="1300609"/>
          </a:xfrm>
        </p:grpSpPr>
        <p:sp>
          <p:nvSpPr>
            <p:cNvPr id="5" name="Rectangle 4"/>
            <p:cNvSpPr/>
            <p:nvPr/>
          </p:nvSpPr>
          <p:spPr>
            <a:xfrm>
              <a:off x="2450349" y="5521895"/>
              <a:ext cx="5183202" cy="1077218"/>
            </a:xfrm>
            <a:prstGeom prst="rect">
              <a:avLst/>
            </a:prstGeom>
            <a:solidFill>
              <a:srgbClr val="680000"/>
            </a:solidFill>
          </p:spPr>
          <p:txBody>
            <a:bodyPr wrap="square">
              <a:spAutoFit/>
            </a:bodyPr>
            <a:lstStyle/>
            <a:p>
              <a:r>
                <a:rPr lang="en-US" altLang="en-US" sz="2400" b="1" kern="0" dirty="0">
                  <a:solidFill>
                    <a:srgbClr val="FFFF00"/>
                  </a:solidFill>
                  <a:latin typeface="Cambria" panose="02040503050406030204" pitchFamily="18" charset="0"/>
                  <a:cs typeface="Arial"/>
                  <a:sym typeface="Wingdings"/>
                </a:rPr>
                <a:t></a:t>
              </a:r>
              <a:r>
                <a:rPr lang="en-US" altLang="en-US" sz="3200" b="1" kern="0" dirty="0">
                  <a:solidFill>
                    <a:prstClr val="white"/>
                  </a:solidFill>
                  <a:latin typeface="Cambria" panose="02040503050406030204" pitchFamily="18" charset="0"/>
                  <a:cs typeface="Arial"/>
                  <a:sym typeface="Wingdings"/>
                </a:rPr>
                <a:t> </a:t>
              </a:r>
              <a:r>
                <a:rPr lang="en-US" altLang="en-US" sz="3200" b="1" kern="0" dirty="0">
                  <a:solidFill>
                    <a:prstClr val="white"/>
                  </a:solidFill>
                  <a:latin typeface="Cambria" panose="02040503050406030204" pitchFamily="18" charset="0"/>
                  <a:cs typeface="Arial"/>
                </a:rPr>
                <a:t>Daily surprises galore</a:t>
              </a:r>
            </a:p>
            <a:p>
              <a:r>
                <a:rPr lang="en-US" altLang="en-US" sz="2400" b="1" kern="0" dirty="0" smtClean="0">
                  <a:solidFill>
                    <a:srgbClr val="FFFF00"/>
                  </a:solidFill>
                  <a:latin typeface="Cambria" panose="02040503050406030204" pitchFamily="18" charset="0"/>
                  <a:cs typeface="Arial"/>
                  <a:sym typeface="Wingdings"/>
                </a:rPr>
                <a:t></a:t>
              </a:r>
              <a:r>
                <a:rPr lang="en-US" altLang="en-US" sz="2400" b="1" kern="0" dirty="0" smtClean="0">
                  <a:solidFill>
                    <a:prstClr val="white"/>
                  </a:solidFill>
                  <a:latin typeface="Cambria" panose="02040503050406030204" pitchFamily="18" charset="0"/>
                  <a:cs typeface="Arial"/>
                  <a:sym typeface="Wingdings"/>
                </a:rPr>
                <a:t> </a:t>
              </a:r>
              <a:r>
                <a:rPr lang="en-US" altLang="en-US" sz="3200" b="1" kern="0" dirty="0">
                  <a:solidFill>
                    <a:prstClr val="white"/>
                  </a:solidFill>
                  <a:latin typeface="Cambria" panose="02040503050406030204" pitchFamily="18" charset="0"/>
                  <a:cs typeface="Arial"/>
                </a:rPr>
                <a:t>Do not be disappointed</a:t>
              </a:r>
              <a:endParaRPr lang="en-IN" altLang="en-US" sz="2800" b="1" dirty="0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026" name="Picture 2" descr="http://previews.123rf.com/images/william87/william871104/william87110400107/9538948-Young-Surprised-Man-Portrait-on-White-Stock-Photo-face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60" r="22449"/>
            <a:stretch/>
          </p:blipFill>
          <p:spPr bwMode="auto">
            <a:xfrm>
              <a:off x="1371600" y="5410200"/>
              <a:ext cx="1073653" cy="13006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291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1425" y="1826081"/>
            <a:ext cx="81811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00FFFF"/>
                </a:solidFill>
              </a:rPr>
              <a:t>Cyanotic Congenital Heart Disease</a:t>
            </a:r>
            <a:endParaRPr lang="en-IN" sz="4400" dirty="0">
              <a:solidFill>
                <a:srgbClr val="FFFF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505200" y="3254295"/>
            <a:ext cx="1218603" cy="1262674"/>
            <a:chOff x="1877936" y="4740711"/>
            <a:chExt cx="1218603" cy="1388942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2438400" y="4740711"/>
              <a:ext cx="0" cy="724651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1877936" y="5486400"/>
              <a:ext cx="1218603" cy="64325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N-PBF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95894" y="3254295"/>
            <a:ext cx="1380506" cy="1266797"/>
            <a:chOff x="3032368" y="3371818"/>
            <a:chExt cx="1380506" cy="1266797"/>
          </a:xfrm>
        </p:grpSpPr>
        <p:cxnSp>
          <p:nvCxnSpPr>
            <p:cNvPr id="35" name="Straight Connector 34"/>
            <p:cNvCxnSpPr/>
            <p:nvPr/>
          </p:nvCxnSpPr>
          <p:spPr>
            <a:xfrm flipH="1">
              <a:off x="3648082" y="3371818"/>
              <a:ext cx="1" cy="69598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3032368" y="4053840"/>
              <a:ext cx="1380506" cy="584775"/>
            </a:xfrm>
            <a:prstGeom prst="rect">
              <a:avLst/>
            </a:prstGeom>
            <a:solidFill>
              <a:srgbClr val="680000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↓</a:t>
              </a:r>
              <a:r>
                <a:rPr lang="en-US" sz="3200" b="1" dirty="0">
                  <a:solidFill>
                    <a:prstClr val="white"/>
                  </a:solidFill>
                </a:rPr>
                <a:t> PBF </a:t>
              </a:r>
              <a:endParaRPr lang="en-IN" altLang="en-US" sz="3200" b="1" kern="0" dirty="0">
                <a:solidFill>
                  <a:prstClr val="white"/>
                </a:solidFill>
                <a:cs typeface="Arial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905000" y="3254295"/>
            <a:ext cx="1380506" cy="1262674"/>
            <a:chOff x="5824119" y="2217701"/>
            <a:chExt cx="1380506" cy="1262674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6473628" y="2217701"/>
              <a:ext cx="0" cy="64078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5824119" y="2895600"/>
              <a:ext cx="1380506" cy="584775"/>
            </a:xfrm>
            <a:prstGeom prst="rect">
              <a:avLst/>
            </a:prstGeom>
            <a:solidFill>
              <a:srgbClr val="003300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66FF33"/>
                  </a:solidFill>
                </a:rPr>
                <a:t>↑</a:t>
              </a:r>
              <a:r>
                <a:rPr lang="en-US" sz="3200" b="1" dirty="0">
                  <a:solidFill>
                    <a:prstClr val="white"/>
                  </a:solidFill>
                </a:rPr>
                <a:t> PBF </a:t>
              </a:r>
              <a:endParaRPr lang="en-IN" altLang="en-US" sz="3200" b="1" kern="0" dirty="0">
                <a:solidFill>
                  <a:prstClr val="white"/>
                </a:solidFill>
                <a:cs typeface="Arial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858000" y="3284181"/>
            <a:ext cx="2104936" cy="1202010"/>
            <a:chOff x="6858000" y="2909302"/>
            <a:chExt cx="2104936" cy="1202010"/>
          </a:xfrm>
        </p:grpSpPr>
        <p:sp>
          <p:nvSpPr>
            <p:cNvPr id="45" name="Rectangle 44"/>
            <p:cNvSpPr/>
            <p:nvPr/>
          </p:nvSpPr>
          <p:spPr>
            <a:xfrm>
              <a:off x="6858000" y="3588092"/>
              <a:ext cx="2104936" cy="52322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Combination</a:t>
              </a: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7848600" y="2909302"/>
              <a:ext cx="0" cy="658773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4953000" y="3284182"/>
            <a:ext cx="1665841" cy="1592618"/>
            <a:chOff x="5181600" y="2909303"/>
            <a:chExt cx="1665841" cy="1592618"/>
          </a:xfrm>
        </p:grpSpPr>
        <p:sp>
          <p:nvSpPr>
            <p:cNvPr id="46" name="Rectangle 45"/>
            <p:cNvSpPr/>
            <p:nvPr/>
          </p:nvSpPr>
          <p:spPr>
            <a:xfrm>
              <a:off x="5181600" y="3547814"/>
              <a:ext cx="1665841" cy="95410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Abnormal</a:t>
              </a:r>
            </a:p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Mixing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5988841" y="2909303"/>
              <a:ext cx="0" cy="658773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911609" y="2595522"/>
            <a:ext cx="6936991" cy="688660"/>
            <a:chOff x="911609" y="2220643"/>
            <a:chExt cx="6936991" cy="688660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911609" y="2879416"/>
              <a:ext cx="6936991" cy="2988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572000" y="2220643"/>
              <a:ext cx="0" cy="658773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920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746952"/>
              </p:ext>
            </p:extLst>
          </p:nvPr>
        </p:nvGraphicFramePr>
        <p:xfrm>
          <a:off x="381000" y="609600"/>
          <a:ext cx="8458200" cy="6151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/>
                <a:gridCol w="3124200"/>
                <a:gridCol w="2895600"/>
              </a:tblGrid>
              <a:tr h="370840"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>
                    <a:solidFill>
                      <a:srgbClr val="3156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DECREASED PBF 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(</a:t>
                      </a:r>
                      <a:r>
                        <a:rPr lang="en-US" sz="1400" baseline="0" dirty="0" err="1" smtClean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eg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. TOF)</a:t>
                      </a:r>
                      <a:endParaRPr lang="en-IN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rgbClr val="9E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INCREASED PBF </a:t>
                      </a:r>
                    </a:p>
                    <a:p>
                      <a:pPr algn="ctr"/>
                      <a:r>
                        <a:rPr lang="en-US" sz="1400" dirty="0" smtClean="0"/>
                        <a:t>(</a:t>
                      </a:r>
                      <a:r>
                        <a:rPr lang="en-US" sz="1400" dirty="0" err="1" smtClean="0"/>
                        <a:t>eg</a:t>
                      </a:r>
                      <a:r>
                        <a:rPr lang="en-US" sz="1400" dirty="0" smtClean="0"/>
                        <a:t>. TGA,</a:t>
                      </a:r>
                      <a:r>
                        <a:rPr lang="en-US" sz="1400" baseline="0" dirty="0" smtClean="0"/>
                        <a:t> TAPVC)</a:t>
                      </a:r>
                      <a:endParaRPr lang="en-IN" sz="1400" dirty="0"/>
                    </a:p>
                  </a:txBody>
                  <a:tcPr>
                    <a:solidFill>
                      <a:srgbClr val="0033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sz="1600" b="1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Presentation at 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IN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Any age 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1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Neonate / Infant</a:t>
                      </a:r>
                    </a:p>
                  </a:txBody>
                  <a:tcPr>
                    <a:solidFill>
                      <a:srgbClr val="CAE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Appearance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Comfortable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Sick, Lethargic, Irritable</a:t>
                      </a:r>
                      <a:endParaRPr lang="en-IN" sz="1600" b="1" dirty="0" smtClean="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rgbClr val="CAE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Cyanosis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Mild - Severe</a:t>
                      </a:r>
                      <a:endParaRPr kumimoji="0" lang="en-IN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Mild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(except TGA with intact IVS)</a:t>
                      </a:r>
                      <a:endParaRPr kumimoji="0" lang="en-IN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AE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Squatting /Cyanotic spells</a:t>
                      </a:r>
                      <a:endParaRPr kumimoji="0" lang="en-IN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Common</a:t>
                      </a:r>
                      <a:endParaRPr kumimoji="0" lang="en-IN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Uncommon</a:t>
                      </a:r>
                      <a:endParaRPr kumimoji="0" lang="en-IN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AE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Feeding difficulty / 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  <a:sym typeface="Wingdings 3"/>
                        </a:rPr>
                        <a:t>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Sweating</a:t>
                      </a:r>
                      <a:endParaRPr kumimoji="0" lang="en-IN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Absent</a:t>
                      </a:r>
                    </a:p>
                  </a:txBody>
                  <a:tcPr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Present</a:t>
                      </a:r>
                    </a:p>
                  </a:txBody>
                  <a:tcPr>
                    <a:solidFill>
                      <a:srgbClr val="CAE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Failure to thrive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Absent</a:t>
                      </a:r>
                    </a:p>
                  </a:txBody>
                  <a:tcPr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Present</a:t>
                      </a:r>
                    </a:p>
                  </a:txBody>
                  <a:tcPr>
                    <a:solidFill>
                      <a:srgbClr val="CAE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Weight Gain</a:t>
                      </a:r>
                      <a:endParaRPr kumimoji="0" lang="en-IN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Normal</a:t>
                      </a:r>
                      <a:endParaRPr kumimoji="0" lang="en-IN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Suboptimal</a:t>
                      </a:r>
                      <a:endParaRPr kumimoji="0" lang="en-IN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AE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sz="1600" b="1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Recurrent LRI 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Yes</a:t>
                      </a:r>
                      <a:endParaRPr kumimoji="0" lang="en-IN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AE8AA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Tachypnea</a:t>
                      </a:r>
                      <a:endParaRPr kumimoji="0" lang="en-IN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Absent</a:t>
                      </a:r>
                    </a:p>
                  </a:txBody>
                  <a:tcPr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Present</a:t>
                      </a:r>
                    </a:p>
                  </a:txBody>
                  <a:tcPr>
                    <a:solidFill>
                      <a:srgbClr val="CAE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Heart size</a:t>
                      </a:r>
                      <a:endParaRPr kumimoji="0" lang="en-IN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Normal</a:t>
                      </a:r>
                      <a:endParaRPr kumimoji="0" lang="en-IN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Cardiomegaly</a:t>
                      </a:r>
                      <a:endParaRPr kumimoji="0" lang="en-IN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AE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CHF, </a:t>
                      </a:r>
                      <a:r>
                        <a:rPr kumimoji="0" lang="en-IN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Tachycardia, 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S3, S4</a:t>
                      </a:r>
                      <a:endParaRPr kumimoji="0" lang="en-IN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Absent</a:t>
                      </a:r>
                      <a:endParaRPr kumimoji="0" lang="en-IN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Present</a:t>
                      </a:r>
                      <a:endParaRPr kumimoji="0" lang="en-IN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AE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Thrill</a:t>
                      </a:r>
                      <a:endParaRPr kumimoji="0" lang="en-IN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Maybe Present</a:t>
                      </a:r>
                      <a:endParaRPr kumimoji="0" lang="en-IN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Absent</a:t>
                      </a:r>
                      <a:endParaRPr kumimoji="0" lang="en-IN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AE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Murmur</a:t>
                      </a:r>
                      <a:endParaRPr kumimoji="0" lang="en-IN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Systolic</a:t>
                      </a:r>
                      <a:endParaRPr kumimoji="0" lang="en-IN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Soft, Diastolic</a:t>
                      </a:r>
                      <a:endParaRPr kumimoji="0" lang="en-IN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AE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CXR</a:t>
                      </a:r>
                      <a:endParaRPr kumimoji="0" lang="en-IN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Ischemic Lungs, No Cardiomegaly</a:t>
                      </a:r>
                      <a:endParaRPr kumimoji="0" lang="en-IN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Plethoric Lungs, Cardiomegaly</a:t>
                      </a:r>
                      <a:endParaRPr kumimoji="0" lang="en-IN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AE8AA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11296" y="152400"/>
            <a:ext cx="84582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IN" b="1" dirty="0" smtClean="0">
                <a:solidFill>
                  <a:schemeClr val="bg1"/>
                </a:solidFill>
                <a:latin typeface="+mj-lt"/>
              </a:rPr>
              <a:t>CLINICAL DIFFERENCES BETWEEN </a:t>
            </a:r>
            <a:r>
              <a:rPr lang="en-IN" b="1" dirty="0" smtClean="0">
                <a:solidFill>
                  <a:srgbClr val="00FFFF"/>
                </a:solidFill>
                <a:latin typeface="+mj-lt"/>
              </a:rPr>
              <a:t>CYANOTIC HD </a:t>
            </a:r>
            <a:r>
              <a:rPr lang="en-IN" b="1" dirty="0" smtClean="0">
                <a:solidFill>
                  <a:schemeClr val="bg1"/>
                </a:solidFill>
                <a:latin typeface="+mj-lt"/>
              </a:rPr>
              <a:t>WITH</a:t>
            </a:r>
            <a:r>
              <a:rPr lang="en-IN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IN" b="1" dirty="0" smtClean="0">
                <a:solidFill>
                  <a:srgbClr val="FF0000"/>
                </a:solidFill>
                <a:latin typeface="+mj-lt"/>
                <a:sym typeface="Wingdings 3"/>
              </a:rPr>
              <a:t></a:t>
            </a:r>
            <a:r>
              <a:rPr lang="en-IN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IN" b="1" dirty="0" smtClean="0">
                <a:solidFill>
                  <a:schemeClr val="bg1"/>
                </a:solidFill>
                <a:latin typeface="+mj-lt"/>
              </a:rPr>
              <a:t>AND</a:t>
            </a:r>
            <a:r>
              <a:rPr lang="en-IN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IN" b="1" dirty="0" smtClean="0">
                <a:solidFill>
                  <a:srgbClr val="92D050"/>
                </a:solidFill>
                <a:latin typeface="+mj-lt"/>
                <a:sym typeface="Wingdings 3"/>
              </a:rPr>
              <a:t></a:t>
            </a:r>
            <a:r>
              <a:rPr lang="en-IN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IN" b="1" dirty="0" smtClean="0">
                <a:solidFill>
                  <a:schemeClr val="bg1"/>
                </a:solidFill>
                <a:latin typeface="+mj-lt"/>
              </a:rPr>
              <a:t>PBF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768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200" y="88556"/>
            <a:ext cx="8925920" cy="6617043"/>
            <a:chOff x="148280" y="88556"/>
            <a:chExt cx="8925920" cy="6617043"/>
          </a:xfrm>
        </p:grpSpPr>
        <p:pic>
          <p:nvPicPr>
            <p:cNvPr id="2050" name="Picture 2" descr="http://topcartooncharacters.com/wp-content/uploads/2015/10/Mickey-Mouse-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80" y="88556"/>
              <a:ext cx="6617043" cy="6617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629400" y="88556"/>
              <a:ext cx="2444800" cy="6617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" name="Rectangle 2"/>
            <p:cNvSpPr/>
            <p:nvPr/>
          </p:nvSpPr>
          <p:spPr>
            <a:xfrm>
              <a:off x="6400800" y="4724399"/>
              <a:ext cx="364523" cy="1981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6" name="Rectangle 5"/>
          <p:cNvSpPr/>
          <p:nvPr/>
        </p:nvSpPr>
        <p:spPr>
          <a:xfrm>
            <a:off x="4724400" y="3810000"/>
            <a:ext cx="3768980" cy="1569660"/>
          </a:xfrm>
          <a:prstGeom prst="rect">
            <a:avLst/>
          </a:prstGeom>
          <a:solidFill>
            <a:srgbClr val="6800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↓</a:t>
            </a:r>
            <a:r>
              <a:rPr lang="en-US" sz="9600" b="1" dirty="0">
                <a:solidFill>
                  <a:prstClr val="white"/>
                </a:solidFill>
              </a:rPr>
              <a:t> PBF </a:t>
            </a:r>
            <a:endParaRPr lang="en-IN" altLang="en-US" sz="9600" b="1" kern="0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5" name="Oval 4"/>
          <p:cNvSpPr/>
          <p:nvPr/>
        </p:nvSpPr>
        <p:spPr>
          <a:xfrm>
            <a:off x="6934200" y="609600"/>
            <a:ext cx="1447800" cy="1371600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FF00"/>
                </a:solidFill>
              </a:rPr>
              <a:t>1</a:t>
            </a:r>
            <a:endParaRPr lang="en-IN" sz="8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2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9482" y="0"/>
            <a:ext cx="52806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FFFF"/>
                </a:solidFill>
              </a:rPr>
              <a:t>Cyanotic Congenital Heart Disease</a:t>
            </a:r>
            <a:endParaRPr lang="en-IN" sz="2800" dirty="0">
              <a:solidFill>
                <a:srgbClr val="FFFF00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 flipH="1">
            <a:off x="3899094" y="4246329"/>
            <a:ext cx="8497" cy="249272"/>
          </a:xfrm>
          <a:prstGeom prst="line">
            <a:avLst/>
          </a:prstGeom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151763" y="458481"/>
            <a:ext cx="8839837" cy="6154193"/>
            <a:chOff x="151763" y="458481"/>
            <a:chExt cx="8839837" cy="6154193"/>
          </a:xfrm>
        </p:grpSpPr>
        <p:grpSp>
          <p:nvGrpSpPr>
            <p:cNvPr id="36" name="Group 35"/>
            <p:cNvGrpSpPr/>
            <p:nvPr/>
          </p:nvGrpSpPr>
          <p:grpSpPr>
            <a:xfrm>
              <a:off x="151763" y="458481"/>
              <a:ext cx="8839837" cy="4265919"/>
              <a:chOff x="92447" y="720335"/>
              <a:chExt cx="8839837" cy="426591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3979284" y="720335"/>
                <a:ext cx="16764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</a:rPr>
                  <a:t>↓</a:t>
                </a:r>
                <a:r>
                  <a:rPr lang="en-US" sz="3200" b="1" dirty="0">
                    <a:solidFill>
                      <a:prstClr val="white"/>
                    </a:solidFill>
                  </a:rPr>
                  <a:t> PBF </a:t>
                </a:r>
                <a:endParaRPr lang="en-IN" altLang="en-US" sz="3200" b="1" kern="0" dirty="0">
                  <a:solidFill>
                    <a:prstClr val="white"/>
                  </a:solidFill>
                  <a:cs typeface="Arial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92447" y="4383040"/>
                <a:ext cx="2441924" cy="430887"/>
              </a:xfrm>
              <a:prstGeom prst="rect">
                <a:avLst/>
              </a:prstGeom>
              <a:solidFill>
                <a:srgbClr val="680000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00" b="1" dirty="0" err="1" smtClean="0">
                    <a:solidFill>
                      <a:srgbClr val="FFC000"/>
                    </a:solidFill>
                  </a:rPr>
                  <a:t>Fallot’s</a:t>
                </a:r>
                <a:r>
                  <a:rPr lang="en-US" sz="2200" b="1" dirty="0" smtClean="0">
                    <a:solidFill>
                      <a:srgbClr val="FFC000"/>
                    </a:solidFill>
                  </a:rPr>
                  <a:t> physiology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710869" y="4309146"/>
                <a:ext cx="2687888" cy="677108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prstClr val="white"/>
                    </a:solidFill>
                  </a:rPr>
                  <a:t>PS + ASD</a:t>
                </a:r>
              </a:p>
              <a:p>
                <a:pPr algn="ctr"/>
                <a:r>
                  <a:rPr lang="en-US" b="1" dirty="0" smtClean="0">
                    <a:solidFill>
                      <a:prstClr val="white"/>
                    </a:solidFill>
                  </a:rPr>
                  <a:t>(Rt. to Lt. </a:t>
                </a:r>
                <a:r>
                  <a:rPr lang="en-US" b="1" dirty="0">
                    <a:solidFill>
                      <a:prstClr val="white"/>
                    </a:solidFill>
                  </a:rPr>
                  <a:t>Shunt thro IAS</a:t>
                </a:r>
                <a:r>
                  <a:rPr lang="en-US" b="1" dirty="0" smtClean="0">
                    <a:solidFill>
                      <a:prstClr val="white"/>
                    </a:solidFill>
                  </a:rPr>
                  <a:t>)</a:t>
                </a:r>
              </a:p>
            </p:txBody>
          </p:sp>
          <p:cxnSp>
            <p:nvCxnSpPr>
              <p:cNvPr id="58" name="Straight Connector 57"/>
              <p:cNvCxnSpPr/>
              <p:nvPr/>
            </p:nvCxnSpPr>
            <p:spPr>
              <a:xfrm>
                <a:off x="4662475" y="1305110"/>
                <a:ext cx="1585422" cy="37129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6236008" y="1676400"/>
                <a:ext cx="1" cy="22860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oup 11"/>
              <p:cNvGrpSpPr/>
              <p:nvPr/>
            </p:nvGrpSpPr>
            <p:grpSpPr>
              <a:xfrm>
                <a:off x="609600" y="1305110"/>
                <a:ext cx="4267200" cy="1842164"/>
                <a:chOff x="390484" y="1154269"/>
                <a:chExt cx="4267200" cy="18421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2974754" y="1431108"/>
                  <a:ext cx="0" cy="26670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ectangle 21"/>
                <p:cNvSpPr/>
                <p:nvPr/>
              </p:nvSpPr>
              <p:spPr>
                <a:xfrm>
                  <a:off x="1694403" y="1697445"/>
                  <a:ext cx="256070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prstClr val="white"/>
                      </a:solidFill>
                    </a:rPr>
                    <a:t>PS / </a:t>
                  </a:r>
                  <a:r>
                    <a:rPr lang="en-US" sz="2800" b="1" dirty="0" err="1" smtClean="0">
                      <a:solidFill>
                        <a:prstClr val="white"/>
                      </a:solidFill>
                    </a:rPr>
                    <a:t>Pul.Atresia</a:t>
                  </a:r>
                  <a:r>
                    <a:rPr lang="en-US" sz="2800" b="1" dirty="0" smtClean="0">
                      <a:solidFill>
                        <a:prstClr val="white"/>
                      </a:solidFill>
                    </a:rPr>
                    <a:t> </a:t>
                  </a:r>
                  <a:endParaRPr lang="en-IN" sz="2800" dirty="0">
                    <a:solidFill>
                      <a:srgbClr val="00FFFF"/>
                    </a:solidFill>
                  </a:endParaRPr>
                </a:p>
              </p:txBody>
            </p:sp>
            <p:grpSp>
              <p:nvGrpSpPr>
                <p:cNvPr id="10" name="Group 9"/>
                <p:cNvGrpSpPr/>
                <p:nvPr/>
              </p:nvGrpSpPr>
              <p:grpSpPr>
                <a:xfrm>
                  <a:off x="390484" y="2274344"/>
                  <a:ext cx="4267200" cy="722089"/>
                  <a:chOff x="-39301" y="3463532"/>
                  <a:chExt cx="4267200" cy="722089"/>
                </a:xfrm>
              </p:grpSpPr>
              <p:cxnSp>
                <p:nvCxnSpPr>
                  <p:cNvPr id="24" name="Straight Connector 23"/>
                  <p:cNvCxnSpPr/>
                  <p:nvPr/>
                </p:nvCxnSpPr>
                <p:spPr>
                  <a:xfrm flipH="1">
                    <a:off x="985127" y="3463532"/>
                    <a:ext cx="1436236" cy="251995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2554358" y="3463532"/>
                    <a:ext cx="1238605" cy="251995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Rectangle 29"/>
                  <p:cNvSpPr/>
                  <p:nvPr/>
                </p:nvSpPr>
                <p:spPr>
                  <a:xfrm>
                    <a:off x="2927158" y="3662401"/>
                    <a:ext cx="1300741" cy="5232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800" b="1" dirty="0" smtClean="0">
                        <a:solidFill>
                          <a:prstClr val="white"/>
                        </a:solidFill>
                      </a:rPr>
                      <a:t>No VSD</a:t>
                    </a:r>
                    <a:endParaRPr lang="en-IN" sz="28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1" name="Rectangle 30"/>
                  <p:cNvSpPr/>
                  <p:nvPr/>
                </p:nvSpPr>
                <p:spPr>
                  <a:xfrm>
                    <a:off x="-39301" y="3662401"/>
                    <a:ext cx="1743608" cy="52322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2800" b="1" dirty="0" smtClean="0">
                        <a:solidFill>
                          <a:prstClr val="white"/>
                        </a:solidFill>
                      </a:rPr>
                      <a:t>Large VSD</a:t>
                    </a:r>
                    <a:endParaRPr lang="en-IN" sz="2800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cxnSp>
              <p:nvCxnSpPr>
                <p:cNvPr id="37" name="Straight Connector 36"/>
                <p:cNvCxnSpPr>
                  <a:stCxn id="5" idx="2"/>
                </p:cNvCxnSpPr>
                <p:nvPr/>
              </p:nvCxnSpPr>
              <p:spPr>
                <a:xfrm flipH="1">
                  <a:off x="2984143" y="1154269"/>
                  <a:ext cx="1614225" cy="276839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Rectangle 41"/>
              <p:cNvSpPr/>
              <p:nvPr/>
            </p:nvSpPr>
            <p:spPr>
              <a:xfrm>
                <a:off x="5637794" y="1905000"/>
                <a:ext cx="12202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prstClr val="white"/>
                    </a:solidFill>
                  </a:rPr>
                  <a:t>No PS  </a:t>
                </a:r>
                <a:endParaRPr lang="en-IN" sz="2800" dirty="0">
                  <a:solidFill>
                    <a:srgbClr val="00FFFF"/>
                  </a:solidFill>
                </a:endParaRPr>
              </a:p>
            </p:txBody>
          </p:sp>
          <p:grpSp>
            <p:nvGrpSpPr>
              <p:cNvPr id="43" name="Group 42"/>
              <p:cNvGrpSpPr/>
              <p:nvPr/>
            </p:nvGrpSpPr>
            <p:grpSpPr>
              <a:xfrm>
                <a:off x="172171" y="3297404"/>
                <a:ext cx="2362200" cy="954107"/>
                <a:chOff x="6244683" y="194284"/>
                <a:chExt cx="2362200" cy="954107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6244683" y="194284"/>
                  <a:ext cx="2362200" cy="954107"/>
                  <a:chOff x="5854086" y="252359"/>
                  <a:chExt cx="2049429" cy="954107"/>
                </a:xfrm>
              </p:grpSpPr>
              <p:sp>
                <p:nvSpPr>
                  <p:cNvPr id="46" name="Rectangle 45"/>
                  <p:cNvSpPr/>
                  <p:nvPr/>
                </p:nvSpPr>
                <p:spPr>
                  <a:xfrm>
                    <a:off x="5854086" y="252359"/>
                    <a:ext cx="2049429" cy="95410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rgbClr val="00FFFF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400" b="1" dirty="0" smtClean="0">
                        <a:solidFill>
                          <a:srgbClr val="00FFFF"/>
                        </a:solidFill>
                      </a:rPr>
                      <a:t>Cyanotic CHD   </a:t>
                    </a:r>
                    <a:endParaRPr lang="en-US" sz="2400" b="1" dirty="0">
                      <a:solidFill>
                        <a:srgbClr val="FFFF00"/>
                      </a:solidFill>
                    </a:endParaRPr>
                  </a:p>
                  <a:p>
                    <a:pPr algn="ctr"/>
                    <a:endParaRPr lang="en-US" sz="3200" b="1" dirty="0" smtClean="0">
                      <a:solidFill>
                        <a:srgbClr val="00FFFF"/>
                      </a:solidFill>
                    </a:endParaRPr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>
                    <a:off x="5919492" y="703181"/>
                    <a:ext cx="731146" cy="400110"/>
                  </a:xfrm>
                  <a:prstGeom prst="rect">
                    <a:avLst/>
                  </a:prstGeom>
                  <a:solidFill>
                    <a:srgbClr val="680000"/>
                  </a:solidFill>
                  <a:ln>
                    <a:solidFill>
                      <a:schemeClr val="bg1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2000" b="1" dirty="0" smtClean="0">
                        <a:solidFill>
                          <a:srgbClr val="FF0000"/>
                        </a:solidFill>
                        <a:sym typeface="Wingdings 3"/>
                      </a:rPr>
                      <a:t></a:t>
                    </a:r>
                    <a:r>
                      <a:rPr lang="en-US" sz="2000" b="1" dirty="0" smtClean="0">
                        <a:solidFill>
                          <a:prstClr val="white"/>
                        </a:solidFill>
                      </a:rPr>
                      <a:t>PBF </a:t>
                    </a:r>
                    <a:endParaRPr lang="en-IN" altLang="en-US" sz="2000" b="1" kern="0" dirty="0">
                      <a:solidFill>
                        <a:prstClr val="white"/>
                      </a:solidFill>
                      <a:cs typeface="Arial"/>
                    </a:endParaRPr>
                  </a:p>
                </p:txBody>
              </p:sp>
              <p:sp>
                <p:nvSpPr>
                  <p:cNvPr id="48" name="Rectangle 47"/>
                  <p:cNvSpPr/>
                  <p:nvPr/>
                </p:nvSpPr>
                <p:spPr>
                  <a:xfrm>
                    <a:off x="6677615" y="703181"/>
                    <a:ext cx="501909" cy="40011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bg1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000" b="1" dirty="0" smtClean="0">
                        <a:solidFill>
                          <a:prstClr val="white"/>
                        </a:solidFill>
                      </a:rPr>
                      <a:t>PS</a:t>
                    </a:r>
                    <a:endParaRPr lang="en-IN" sz="2000" dirty="0">
                      <a:solidFill>
                        <a:srgbClr val="00FFFF"/>
                      </a:solidFill>
                    </a:endParaRPr>
                  </a:p>
                </p:txBody>
              </p:sp>
            </p:grpSp>
            <p:sp>
              <p:nvSpPr>
                <p:cNvPr id="45" name="Rectangle 44"/>
                <p:cNvSpPr/>
                <p:nvPr/>
              </p:nvSpPr>
              <p:spPr>
                <a:xfrm>
                  <a:off x="7772401" y="640738"/>
                  <a:ext cx="685800" cy="400110"/>
                </a:xfrm>
                <a:prstGeom prst="rect">
                  <a:avLst/>
                </a:prstGeom>
                <a:solidFill>
                  <a:srgbClr val="430086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000" b="1" dirty="0" smtClean="0">
                      <a:solidFill>
                        <a:prstClr val="white"/>
                      </a:solidFill>
                    </a:rPr>
                    <a:t>VSD</a:t>
                  </a:r>
                  <a:endParaRPr lang="en-IN" sz="2000" dirty="0">
                    <a:solidFill>
                      <a:srgbClr val="00FFFF"/>
                    </a:solidFill>
                  </a:endParaRPr>
                </a:p>
              </p:txBody>
            </p:sp>
          </p:grpSp>
          <p:sp>
            <p:nvSpPr>
              <p:cNvPr id="56" name="Rectangle 55"/>
              <p:cNvSpPr/>
              <p:nvPr/>
            </p:nvSpPr>
            <p:spPr>
              <a:xfrm>
                <a:off x="5638800" y="2657694"/>
                <a:ext cx="130074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prstClr val="white"/>
                    </a:solidFill>
                  </a:rPr>
                  <a:t>No VSD</a:t>
                </a:r>
                <a:endParaRPr lang="en-IN" sz="2800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>
                <a:off x="6181706" y="2362200"/>
                <a:ext cx="1" cy="30567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59"/>
              <p:cNvSpPr/>
              <p:nvPr/>
            </p:nvSpPr>
            <p:spPr>
              <a:xfrm>
                <a:off x="5334000" y="3437692"/>
                <a:ext cx="2590800" cy="677108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 err="1" smtClean="0">
                    <a:solidFill>
                      <a:prstClr val="white"/>
                    </a:solidFill>
                  </a:rPr>
                  <a:t>Hypolastic</a:t>
                </a:r>
                <a:r>
                  <a:rPr lang="en-US" sz="2000" b="1" dirty="0" smtClean="0">
                    <a:solidFill>
                      <a:prstClr val="white"/>
                    </a:solidFill>
                  </a:rPr>
                  <a:t> RV + ASD</a:t>
                </a:r>
              </a:p>
              <a:p>
                <a:pPr algn="ctr"/>
                <a:r>
                  <a:rPr lang="en-US" b="1" dirty="0" smtClean="0">
                    <a:solidFill>
                      <a:prstClr val="white"/>
                    </a:solidFill>
                  </a:rPr>
                  <a:t>(Rt. to Lt. Shunt thro IAS)</a:t>
                </a:r>
              </a:p>
            </p:txBody>
          </p:sp>
          <p:cxnSp>
            <p:nvCxnSpPr>
              <p:cNvPr id="61" name="Straight Connector 60"/>
              <p:cNvCxnSpPr>
                <a:stCxn id="5" idx="2"/>
              </p:cNvCxnSpPr>
              <p:nvPr/>
            </p:nvCxnSpPr>
            <p:spPr>
              <a:xfrm>
                <a:off x="4817484" y="1305110"/>
                <a:ext cx="3443529" cy="24139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8261012" y="1546507"/>
                <a:ext cx="1" cy="41997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Rectangle 65"/>
              <p:cNvSpPr/>
              <p:nvPr/>
            </p:nvSpPr>
            <p:spPr>
              <a:xfrm>
                <a:off x="7848600" y="1895462"/>
                <a:ext cx="7950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prstClr val="white"/>
                    </a:solidFill>
                  </a:rPr>
                  <a:t>PAH</a:t>
                </a:r>
                <a:endParaRPr lang="en-IN" sz="2800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2839171" y="3297404"/>
                <a:ext cx="2362200" cy="954107"/>
                <a:chOff x="6244683" y="194284"/>
                <a:chExt cx="2362200" cy="954107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6244683" y="194284"/>
                  <a:ext cx="2362200" cy="954107"/>
                  <a:chOff x="5854086" y="252359"/>
                  <a:chExt cx="2049429" cy="954107"/>
                </a:xfrm>
              </p:grpSpPr>
              <p:sp>
                <p:nvSpPr>
                  <p:cNvPr id="73" name="Rectangle 72"/>
                  <p:cNvSpPr/>
                  <p:nvPr/>
                </p:nvSpPr>
                <p:spPr>
                  <a:xfrm>
                    <a:off x="5854086" y="252359"/>
                    <a:ext cx="2049429" cy="95410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rgbClr val="00FFFF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400" b="1" dirty="0" smtClean="0">
                        <a:solidFill>
                          <a:srgbClr val="00FFFF"/>
                        </a:solidFill>
                      </a:rPr>
                      <a:t>Cyanotic CHD   </a:t>
                    </a:r>
                    <a:endParaRPr lang="en-US" sz="2400" b="1" dirty="0">
                      <a:solidFill>
                        <a:srgbClr val="FFFF00"/>
                      </a:solidFill>
                    </a:endParaRPr>
                  </a:p>
                  <a:p>
                    <a:pPr algn="ctr"/>
                    <a:endParaRPr lang="en-US" sz="3200" b="1" dirty="0" smtClean="0">
                      <a:solidFill>
                        <a:srgbClr val="00FFFF"/>
                      </a:solidFill>
                    </a:endParaRPr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5919492" y="703181"/>
                    <a:ext cx="731146" cy="400110"/>
                  </a:xfrm>
                  <a:prstGeom prst="rect">
                    <a:avLst/>
                  </a:prstGeom>
                  <a:solidFill>
                    <a:srgbClr val="680000"/>
                  </a:solidFill>
                  <a:ln>
                    <a:solidFill>
                      <a:schemeClr val="bg1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2000" b="1" dirty="0" smtClean="0">
                        <a:solidFill>
                          <a:srgbClr val="FF0000"/>
                        </a:solidFill>
                        <a:sym typeface="Wingdings 3"/>
                      </a:rPr>
                      <a:t></a:t>
                    </a:r>
                    <a:r>
                      <a:rPr lang="en-US" sz="2000" b="1" dirty="0" smtClean="0">
                        <a:solidFill>
                          <a:prstClr val="white"/>
                        </a:solidFill>
                      </a:rPr>
                      <a:t>PBF </a:t>
                    </a:r>
                    <a:endParaRPr lang="en-IN" altLang="en-US" sz="2000" b="1" kern="0" dirty="0">
                      <a:solidFill>
                        <a:prstClr val="white"/>
                      </a:solidFill>
                      <a:cs typeface="Arial"/>
                    </a:endParaRPr>
                  </a:p>
                </p:txBody>
              </p:sp>
              <p:sp>
                <p:nvSpPr>
                  <p:cNvPr id="75" name="Rectangle 74"/>
                  <p:cNvSpPr/>
                  <p:nvPr/>
                </p:nvSpPr>
                <p:spPr>
                  <a:xfrm>
                    <a:off x="6677615" y="703181"/>
                    <a:ext cx="501909" cy="40011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bg1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000" b="1" dirty="0" smtClean="0">
                        <a:solidFill>
                          <a:prstClr val="white"/>
                        </a:solidFill>
                      </a:rPr>
                      <a:t>PS</a:t>
                    </a:r>
                    <a:endParaRPr lang="en-IN" sz="2000" dirty="0">
                      <a:solidFill>
                        <a:srgbClr val="00FFFF"/>
                      </a:solidFill>
                    </a:endParaRPr>
                  </a:p>
                </p:txBody>
              </p:sp>
            </p:grpSp>
            <p:sp>
              <p:nvSpPr>
                <p:cNvPr id="72" name="Rectangle 71"/>
                <p:cNvSpPr/>
                <p:nvPr/>
              </p:nvSpPr>
              <p:spPr>
                <a:xfrm>
                  <a:off x="7772401" y="640738"/>
                  <a:ext cx="685800" cy="400110"/>
                </a:xfrm>
                <a:prstGeom prst="rect">
                  <a:avLst/>
                </a:prstGeom>
                <a:solidFill>
                  <a:srgbClr val="430086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000" b="1" dirty="0" smtClean="0">
                      <a:solidFill>
                        <a:prstClr val="white"/>
                      </a:solidFill>
                    </a:rPr>
                    <a:t>IVS</a:t>
                  </a:r>
                  <a:endParaRPr lang="en-IN" sz="2000" dirty="0">
                    <a:solidFill>
                      <a:srgbClr val="00FFFF"/>
                    </a:solidFill>
                  </a:endParaRPr>
                </a:p>
              </p:txBody>
            </p:sp>
          </p:grpSp>
          <p:sp>
            <p:nvSpPr>
              <p:cNvPr id="76" name="Rectangle 75"/>
              <p:cNvSpPr/>
              <p:nvPr/>
            </p:nvSpPr>
            <p:spPr>
              <a:xfrm>
                <a:off x="7239000" y="2507159"/>
                <a:ext cx="1693284" cy="769441"/>
              </a:xfrm>
              <a:prstGeom prst="rect">
                <a:avLst/>
              </a:prstGeom>
              <a:solidFill>
                <a:srgbClr val="680000"/>
              </a:solidFill>
              <a:ln>
                <a:solidFill>
                  <a:schemeClr val="bg1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200" b="1" dirty="0" err="1" smtClean="0">
                    <a:solidFill>
                      <a:srgbClr val="FFC000"/>
                    </a:solidFill>
                  </a:rPr>
                  <a:t>Eisenmenger</a:t>
                </a:r>
                <a:endParaRPr lang="en-US" sz="2200" b="1" dirty="0" smtClean="0">
                  <a:solidFill>
                    <a:srgbClr val="FFC000"/>
                  </a:solidFill>
                </a:endParaRPr>
              </a:p>
              <a:p>
                <a:pPr algn="ctr"/>
                <a:r>
                  <a:rPr lang="en-US" sz="2200" b="1" dirty="0">
                    <a:solidFill>
                      <a:srgbClr val="FFC000"/>
                    </a:solidFill>
                  </a:rPr>
                  <a:t>p</a:t>
                </a:r>
                <a:r>
                  <a:rPr lang="en-US" sz="2200" b="1" dirty="0" smtClean="0">
                    <a:solidFill>
                      <a:srgbClr val="FFC000"/>
                    </a:solidFill>
                  </a:rPr>
                  <a:t>hysiology</a:t>
                </a:r>
                <a:endParaRPr lang="en-IN" sz="2200" dirty="0">
                  <a:solidFill>
                    <a:srgbClr val="FFC000"/>
                  </a:solidFill>
                </a:endParaRPr>
              </a:p>
            </p:txBody>
          </p:sp>
          <p:cxnSp>
            <p:nvCxnSpPr>
              <p:cNvPr id="77" name="Straight Connector 76"/>
              <p:cNvCxnSpPr/>
              <p:nvPr/>
            </p:nvCxnSpPr>
            <p:spPr>
              <a:xfrm>
                <a:off x="1481404" y="3072670"/>
                <a:ext cx="1" cy="22860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4354497" y="3072670"/>
                <a:ext cx="1" cy="22860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6181705" y="3048329"/>
                <a:ext cx="0" cy="38936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H="1">
                <a:off x="8261013" y="2304382"/>
                <a:ext cx="12956" cy="20277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Rectangle 86"/>
            <p:cNvSpPr/>
            <p:nvPr/>
          </p:nvSpPr>
          <p:spPr>
            <a:xfrm>
              <a:off x="152400" y="4629090"/>
              <a:ext cx="2438400" cy="400110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prstClr val="white"/>
                  </a:solidFill>
                </a:rPr>
                <a:t>TOF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155288" y="5105400"/>
              <a:ext cx="2438399" cy="369332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</a:rPr>
                <a:t>TGA-VSD-PS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52401" y="5485813"/>
              <a:ext cx="2438400" cy="369332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</a:rPr>
                <a:t>DORV-VSD-Severe PS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51763" y="6202311"/>
              <a:ext cx="2438400" cy="369332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err="1" smtClean="0">
                  <a:solidFill>
                    <a:prstClr val="white"/>
                  </a:solidFill>
                </a:rPr>
                <a:t>Pul</a:t>
              </a:r>
              <a:r>
                <a:rPr lang="en-US" b="1" dirty="0" smtClean="0">
                  <a:solidFill>
                    <a:prstClr val="white"/>
                  </a:solidFill>
                </a:rPr>
                <a:t>. Atresia + VSD</a:t>
              </a:r>
              <a:endParaRPr lang="en-IN" dirty="0">
                <a:solidFill>
                  <a:prstClr val="white"/>
                </a:solidFill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51763" y="5837963"/>
              <a:ext cx="2437339" cy="369332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prstClr val="white"/>
                  </a:solidFill>
                  <a:sym typeface="Wingdings"/>
                </a:rPr>
                <a:t>Single Ventricle (LV)-PS</a:t>
              </a:r>
            </a:p>
          </p:txBody>
        </p:sp>
        <p:sp>
          <p:nvSpPr>
            <p:cNvPr id="94" name="Right Brace 93"/>
            <p:cNvSpPr/>
            <p:nvPr/>
          </p:nvSpPr>
          <p:spPr>
            <a:xfrm>
              <a:off x="2660613" y="5105400"/>
              <a:ext cx="353758" cy="1507274"/>
            </a:xfrm>
            <a:prstGeom prst="rightBrace">
              <a:avLst>
                <a:gd name="adj1" fmla="val 8333"/>
                <a:gd name="adj2" fmla="val 49495"/>
              </a:avLst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062516" y="5667175"/>
              <a:ext cx="1074435" cy="3693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</a:rPr>
                <a:t>Non-TOF</a:t>
              </a:r>
            </a:p>
          </p:txBody>
        </p:sp>
      </p:grpSp>
      <p:sp>
        <p:nvSpPr>
          <p:cNvPr id="6" name="Freeform 5"/>
          <p:cNvSpPr/>
          <p:nvPr/>
        </p:nvSpPr>
        <p:spPr>
          <a:xfrm>
            <a:off x="4757029" y="753762"/>
            <a:ext cx="4364930" cy="3645243"/>
          </a:xfrm>
          <a:custGeom>
            <a:avLst/>
            <a:gdLst>
              <a:gd name="connsiteX0" fmla="*/ 4016268 w 4364930"/>
              <a:gd name="connsiteY0" fmla="*/ 234779 h 3645243"/>
              <a:gd name="connsiteX1" fmla="*/ 4065695 w 4364930"/>
              <a:gd name="connsiteY1" fmla="*/ 296562 h 3645243"/>
              <a:gd name="connsiteX2" fmla="*/ 4102766 w 4364930"/>
              <a:gd name="connsiteY2" fmla="*/ 321276 h 3645243"/>
              <a:gd name="connsiteX3" fmla="*/ 4115122 w 4364930"/>
              <a:gd name="connsiteY3" fmla="*/ 358346 h 3645243"/>
              <a:gd name="connsiteX4" fmla="*/ 4164549 w 4364930"/>
              <a:gd name="connsiteY4" fmla="*/ 432487 h 3645243"/>
              <a:gd name="connsiteX5" fmla="*/ 4189263 w 4364930"/>
              <a:gd name="connsiteY5" fmla="*/ 469557 h 3645243"/>
              <a:gd name="connsiteX6" fmla="*/ 4213976 w 4364930"/>
              <a:gd name="connsiteY6" fmla="*/ 556054 h 3645243"/>
              <a:gd name="connsiteX7" fmla="*/ 4238690 w 4364930"/>
              <a:gd name="connsiteY7" fmla="*/ 654908 h 3645243"/>
              <a:gd name="connsiteX8" fmla="*/ 4251047 w 4364930"/>
              <a:gd name="connsiteY8" fmla="*/ 741406 h 3645243"/>
              <a:gd name="connsiteX9" fmla="*/ 4275760 w 4364930"/>
              <a:gd name="connsiteY9" fmla="*/ 840260 h 3645243"/>
              <a:gd name="connsiteX10" fmla="*/ 4300474 w 4364930"/>
              <a:gd name="connsiteY10" fmla="*/ 1099752 h 3645243"/>
              <a:gd name="connsiteX11" fmla="*/ 4288117 w 4364930"/>
              <a:gd name="connsiteY11" fmla="*/ 1581665 h 3645243"/>
              <a:gd name="connsiteX12" fmla="*/ 4300474 w 4364930"/>
              <a:gd name="connsiteY12" fmla="*/ 2026508 h 3645243"/>
              <a:gd name="connsiteX13" fmla="*/ 4325187 w 4364930"/>
              <a:gd name="connsiteY13" fmla="*/ 2100649 h 3645243"/>
              <a:gd name="connsiteX14" fmla="*/ 4337544 w 4364930"/>
              <a:gd name="connsiteY14" fmla="*/ 2137719 h 3645243"/>
              <a:gd name="connsiteX15" fmla="*/ 4349901 w 4364930"/>
              <a:gd name="connsiteY15" fmla="*/ 2273643 h 3645243"/>
              <a:gd name="connsiteX16" fmla="*/ 4349901 w 4364930"/>
              <a:gd name="connsiteY16" fmla="*/ 2582562 h 3645243"/>
              <a:gd name="connsiteX17" fmla="*/ 4337544 w 4364930"/>
              <a:gd name="connsiteY17" fmla="*/ 2619633 h 3645243"/>
              <a:gd name="connsiteX18" fmla="*/ 4312830 w 4364930"/>
              <a:gd name="connsiteY18" fmla="*/ 2656703 h 3645243"/>
              <a:gd name="connsiteX19" fmla="*/ 4275760 w 4364930"/>
              <a:gd name="connsiteY19" fmla="*/ 2730843 h 3645243"/>
              <a:gd name="connsiteX20" fmla="*/ 4263403 w 4364930"/>
              <a:gd name="connsiteY20" fmla="*/ 2767914 h 3645243"/>
              <a:gd name="connsiteX21" fmla="*/ 4226333 w 4364930"/>
              <a:gd name="connsiteY21" fmla="*/ 2792627 h 3645243"/>
              <a:gd name="connsiteX22" fmla="*/ 4164549 w 4364930"/>
              <a:gd name="connsiteY22" fmla="*/ 2879124 h 3645243"/>
              <a:gd name="connsiteX23" fmla="*/ 4115122 w 4364930"/>
              <a:gd name="connsiteY23" fmla="*/ 2953265 h 3645243"/>
              <a:gd name="connsiteX24" fmla="*/ 4102766 w 4364930"/>
              <a:gd name="connsiteY24" fmla="*/ 2990335 h 3645243"/>
              <a:gd name="connsiteX25" fmla="*/ 4028625 w 4364930"/>
              <a:gd name="connsiteY25" fmla="*/ 3064476 h 3645243"/>
              <a:gd name="connsiteX26" fmla="*/ 4003912 w 4364930"/>
              <a:gd name="connsiteY26" fmla="*/ 3101546 h 3645243"/>
              <a:gd name="connsiteX27" fmla="*/ 3991555 w 4364930"/>
              <a:gd name="connsiteY27" fmla="*/ 3138616 h 3645243"/>
              <a:gd name="connsiteX28" fmla="*/ 3954485 w 4364930"/>
              <a:gd name="connsiteY28" fmla="*/ 3175687 h 3645243"/>
              <a:gd name="connsiteX29" fmla="*/ 3942128 w 4364930"/>
              <a:gd name="connsiteY29" fmla="*/ 3212757 h 3645243"/>
              <a:gd name="connsiteX30" fmla="*/ 3867987 w 4364930"/>
              <a:gd name="connsiteY30" fmla="*/ 3262184 h 3645243"/>
              <a:gd name="connsiteX31" fmla="*/ 3781490 w 4364930"/>
              <a:gd name="connsiteY31" fmla="*/ 3323968 h 3645243"/>
              <a:gd name="connsiteX32" fmla="*/ 3732063 w 4364930"/>
              <a:gd name="connsiteY32" fmla="*/ 3361038 h 3645243"/>
              <a:gd name="connsiteX33" fmla="*/ 3694993 w 4364930"/>
              <a:gd name="connsiteY33" fmla="*/ 3385752 h 3645243"/>
              <a:gd name="connsiteX34" fmla="*/ 3645566 w 4364930"/>
              <a:gd name="connsiteY34" fmla="*/ 3422822 h 3645243"/>
              <a:gd name="connsiteX35" fmla="*/ 3608495 w 4364930"/>
              <a:gd name="connsiteY35" fmla="*/ 3447535 h 3645243"/>
              <a:gd name="connsiteX36" fmla="*/ 3571425 w 4364930"/>
              <a:gd name="connsiteY36" fmla="*/ 3484606 h 3645243"/>
              <a:gd name="connsiteX37" fmla="*/ 3497285 w 4364930"/>
              <a:gd name="connsiteY37" fmla="*/ 3509319 h 3645243"/>
              <a:gd name="connsiteX38" fmla="*/ 3373717 w 4364930"/>
              <a:gd name="connsiteY38" fmla="*/ 3546389 h 3645243"/>
              <a:gd name="connsiteX39" fmla="*/ 3262506 w 4364930"/>
              <a:gd name="connsiteY39" fmla="*/ 3571103 h 3645243"/>
              <a:gd name="connsiteX40" fmla="*/ 3213079 w 4364930"/>
              <a:gd name="connsiteY40" fmla="*/ 3583460 h 3645243"/>
              <a:gd name="connsiteX41" fmla="*/ 3138939 w 4364930"/>
              <a:gd name="connsiteY41" fmla="*/ 3595816 h 3645243"/>
              <a:gd name="connsiteX42" fmla="*/ 3089512 w 4364930"/>
              <a:gd name="connsiteY42" fmla="*/ 3608173 h 3645243"/>
              <a:gd name="connsiteX43" fmla="*/ 2792949 w 4364930"/>
              <a:gd name="connsiteY43" fmla="*/ 3632887 h 3645243"/>
              <a:gd name="connsiteX44" fmla="*/ 2570528 w 4364930"/>
              <a:gd name="connsiteY44" fmla="*/ 3645243 h 3645243"/>
              <a:gd name="connsiteX45" fmla="*/ 1866193 w 4364930"/>
              <a:gd name="connsiteY45" fmla="*/ 3620530 h 3645243"/>
              <a:gd name="connsiteX46" fmla="*/ 1569630 w 4364930"/>
              <a:gd name="connsiteY46" fmla="*/ 3583460 h 3645243"/>
              <a:gd name="connsiteX47" fmla="*/ 1532560 w 4364930"/>
              <a:gd name="connsiteY47" fmla="*/ 3571103 h 3645243"/>
              <a:gd name="connsiteX48" fmla="*/ 1371922 w 4364930"/>
              <a:gd name="connsiteY48" fmla="*/ 3484606 h 3645243"/>
              <a:gd name="connsiteX49" fmla="*/ 1322495 w 4364930"/>
              <a:gd name="connsiteY49" fmla="*/ 3472249 h 3645243"/>
              <a:gd name="connsiteX50" fmla="*/ 1248355 w 4364930"/>
              <a:gd name="connsiteY50" fmla="*/ 3422822 h 3645243"/>
              <a:gd name="connsiteX51" fmla="*/ 1211285 w 4364930"/>
              <a:gd name="connsiteY51" fmla="*/ 3398108 h 3645243"/>
              <a:gd name="connsiteX52" fmla="*/ 1161857 w 4364930"/>
              <a:gd name="connsiteY52" fmla="*/ 3361038 h 3645243"/>
              <a:gd name="connsiteX53" fmla="*/ 1124787 w 4364930"/>
              <a:gd name="connsiteY53" fmla="*/ 3348681 h 3645243"/>
              <a:gd name="connsiteX54" fmla="*/ 1075360 w 4364930"/>
              <a:gd name="connsiteY54" fmla="*/ 3323968 h 3645243"/>
              <a:gd name="connsiteX55" fmla="*/ 1001220 w 4364930"/>
              <a:gd name="connsiteY55" fmla="*/ 3299254 h 3645243"/>
              <a:gd name="connsiteX56" fmla="*/ 914722 w 4364930"/>
              <a:gd name="connsiteY56" fmla="*/ 3249827 h 3645243"/>
              <a:gd name="connsiteX57" fmla="*/ 840582 w 4364930"/>
              <a:gd name="connsiteY57" fmla="*/ 3225114 h 3645243"/>
              <a:gd name="connsiteX58" fmla="*/ 766441 w 4364930"/>
              <a:gd name="connsiteY58" fmla="*/ 3200400 h 3645243"/>
              <a:gd name="connsiteX59" fmla="*/ 630517 w 4364930"/>
              <a:gd name="connsiteY59" fmla="*/ 3175687 h 3645243"/>
              <a:gd name="connsiteX60" fmla="*/ 593447 w 4364930"/>
              <a:gd name="connsiteY60" fmla="*/ 3138616 h 3645243"/>
              <a:gd name="connsiteX61" fmla="*/ 581090 w 4364930"/>
              <a:gd name="connsiteY61" fmla="*/ 3101546 h 3645243"/>
              <a:gd name="connsiteX62" fmla="*/ 568733 w 4364930"/>
              <a:gd name="connsiteY62" fmla="*/ 2916195 h 3645243"/>
              <a:gd name="connsiteX63" fmla="*/ 593447 w 4364930"/>
              <a:gd name="connsiteY63" fmla="*/ 2644346 h 3645243"/>
              <a:gd name="connsiteX64" fmla="*/ 605803 w 4364930"/>
              <a:gd name="connsiteY64" fmla="*/ 2607276 h 3645243"/>
              <a:gd name="connsiteX65" fmla="*/ 605803 w 4364930"/>
              <a:gd name="connsiteY65" fmla="*/ 2421924 h 3645243"/>
              <a:gd name="connsiteX66" fmla="*/ 630517 w 4364930"/>
              <a:gd name="connsiteY66" fmla="*/ 2384854 h 3645243"/>
              <a:gd name="connsiteX67" fmla="*/ 667587 w 4364930"/>
              <a:gd name="connsiteY67" fmla="*/ 2335427 h 3645243"/>
              <a:gd name="connsiteX68" fmla="*/ 729371 w 4364930"/>
              <a:gd name="connsiteY68" fmla="*/ 2261287 h 3645243"/>
              <a:gd name="connsiteX69" fmla="*/ 766441 w 4364930"/>
              <a:gd name="connsiteY69" fmla="*/ 2236573 h 3645243"/>
              <a:gd name="connsiteX70" fmla="*/ 791155 w 4364930"/>
              <a:gd name="connsiteY70" fmla="*/ 2199503 h 3645243"/>
              <a:gd name="connsiteX71" fmla="*/ 828225 w 4364930"/>
              <a:gd name="connsiteY71" fmla="*/ 2162433 h 3645243"/>
              <a:gd name="connsiteX72" fmla="*/ 840582 w 4364930"/>
              <a:gd name="connsiteY72" fmla="*/ 2125362 h 3645243"/>
              <a:gd name="connsiteX73" fmla="*/ 865295 w 4364930"/>
              <a:gd name="connsiteY73" fmla="*/ 2088292 h 3645243"/>
              <a:gd name="connsiteX74" fmla="*/ 902366 w 4364930"/>
              <a:gd name="connsiteY74" fmla="*/ 2014152 h 3645243"/>
              <a:gd name="connsiteX75" fmla="*/ 902366 w 4364930"/>
              <a:gd name="connsiteY75" fmla="*/ 1779373 h 3645243"/>
              <a:gd name="connsiteX76" fmla="*/ 877652 w 4364930"/>
              <a:gd name="connsiteY76" fmla="*/ 1705233 h 3645243"/>
              <a:gd name="connsiteX77" fmla="*/ 865295 w 4364930"/>
              <a:gd name="connsiteY77" fmla="*/ 1668162 h 3645243"/>
              <a:gd name="connsiteX78" fmla="*/ 852939 w 4364930"/>
              <a:gd name="connsiteY78" fmla="*/ 1606379 h 3645243"/>
              <a:gd name="connsiteX79" fmla="*/ 828225 w 4364930"/>
              <a:gd name="connsiteY79" fmla="*/ 1569308 h 3645243"/>
              <a:gd name="connsiteX80" fmla="*/ 803512 w 4364930"/>
              <a:gd name="connsiteY80" fmla="*/ 1495168 h 3645243"/>
              <a:gd name="connsiteX81" fmla="*/ 754085 w 4364930"/>
              <a:gd name="connsiteY81" fmla="*/ 1371600 h 3645243"/>
              <a:gd name="connsiteX82" fmla="*/ 741728 w 4364930"/>
              <a:gd name="connsiteY82" fmla="*/ 1334530 h 3645243"/>
              <a:gd name="connsiteX83" fmla="*/ 717014 w 4364930"/>
              <a:gd name="connsiteY83" fmla="*/ 1297460 h 3645243"/>
              <a:gd name="connsiteX84" fmla="*/ 704657 w 4364930"/>
              <a:gd name="connsiteY84" fmla="*/ 1248033 h 3645243"/>
              <a:gd name="connsiteX85" fmla="*/ 679944 w 4364930"/>
              <a:gd name="connsiteY85" fmla="*/ 1198606 h 3645243"/>
              <a:gd name="connsiteX86" fmla="*/ 667587 w 4364930"/>
              <a:gd name="connsiteY86" fmla="*/ 1136822 h 3645243"/>
              <a:gd name="connsiteX87" fmla="*/ 618160 w 4364930"/>
              <a:gd name="connsiteY87" fmla="*/ 1037968 h 3645243"/>
              <a:gd name="connsiteX88" fmla="*/ 581090 w 4364930"/>
              <a:gd name="connsiteY88" fmla="*/ 951470 h 3645243"/>
              <a:gd name="connsiteX89" fmla="*/ 556376 w 4364930"/>
              <a:gd name="connsiteY89" fmla="*/ 914400 h 3645243"/>
              <a:gd name="connsiteX90" fmla="*/ 519306 w 4364930"/>
              <a:gd name="connsiteY90" fmla="*/ 889687 h 3645243"/>
              <a:gd name="connsiteX91" fmla="*/ 469879 w 4364930"/>
              <a:gd name="connsiteY91" fmla="*/ 815546 h 3645243"/>
              <a:gd name="connsiteX92" fmla="*/ 445166 w 4364930"/>
              <a:gd name="connsiteY92" fmla="*/ 778476 h 3645243"/>
              <a:gd name="connsiteX93" fmla="*/ 408095 w 4364930"/>
              <a:gd name="connsiteY93" fmla="*/ 753762 h 3645243"/>
              <a:gd name="connsiteX94" fmla="*/ 358668 w 4364930"/>
              <a:gd name="connsiteY94" fmla="*/ 716692 h 3645243"/>
              <a:gd name="connsiteX95" fmla="*/ 259814 w 4364930"/>
              <a:gd name="connsiteY95" fmla="*/ 691979 h 3645243"/>
              <a:gd name="connsiteX96" fmla="*/ 210387 w 4364930"/>
              <a:gd name="connsiteY96" fmla="*/ 667265 h 3645243"/>
              <a:gd name="connsiteX97" fmla="*/ 148603 w 4364930"/>
              <a:gd name="connsiteY97" fmla="*/ 654908 h 3645243"/>
              <a:gd name="connsiteX98" fmla="*/ 37393 w 4364930"/>
              <a:gd name="connsiteY98" fmla="*/ 568411 h 3645243"/>
              <a:gd name="connsiteX99" fmla="*/ 25036 w 4364930"/>
              <a:gd name="connsiteY99" fmla="*/ 531341 h 3645243"/>
              <a:gd name="connsiteX100" fmla="*/ 322 w 4364930"/>
              <a:gd name="connsiteY100" fmla="*/ 494270 h 3645243"/>
              <a:gd name="connsiteX101" fmla="*/ 12679 w 4364930"/>
              <a:gd name="connsiteY101" fmla="*/ 444843 h 3645243"/>
              <a:gd name="connsiteX102" fmla="*/ 49749 w 4364930"/>
              <a:gd name="connsiteY102" fmla="*/ 308919 h 3645243"/>
              <a:gd name="connsiteX103" fmla="*/ 160960 w 4364930"/>
              <a:gd name="connsiteY103" fmla="*/ 247135 h 3645243"/>
              <a:gd name="connsiteX104" fmla="*/ 235101 w 4364930"/>
              <a:gd name="connsiteY104" fmla="*/ 234779 h 3645243"/>
              <a:gd name="connsiteX105" fmla="*/ 556376 w 4364930"/>
              <a:gd name="connsiteY105" fmla="*/ 222422 h 3645243"/>
              <a:gd name="connsiteX106" fmla="*/ 642874 w 4364930"/>
              <a:gd name="connsiteY106" fmla="*/ 197708 h 3645243"/>
              <a:gd name="connsiteX107" fmla="*/ 692301 w 4364930"/>
              <a:gd name="connsiteY107" fmla="*/ 185352 h 3645243"/>
              <a:gd name="connsiteX108" fmla="*/ 729371 w 4364930"/>
              <a:gd name="connsiteY108" fmla="*/ 160638 h 3645243"/>
              <a:gd name="connsiteX109" fmla="*/ 865295 w 4364930"/>
              <a:gd name="connsiteY109" fmla="*/ 123568 h 3645243"/>
              <a:gd name="connsiteX110" fmla="*/ 988863 w 4364930"/>
              <a:gd name="connsiteY110" fmla="*/ 98854 h 3645243"/>
              <a:gd name="connsiteX111" fmla="*/ 1025933 w 4364930"/>
              <a:gd name="connsiteY111" fmla="*/ 86497 h 3645243"/>
              <a:gd name="connsiteX112" fmla="*/ 1680841 w 4364930"/>
              <a:gd name="connsiteY112" fmla="*/ 86497 h 3645243"/>
              <a:gd name="connsiteX113" fmla="*/ 2014474 w 4364930"/>
              <a:gd name="connsiteY113" fmla="*/ 111211 h 3645243"/>
              <a:gd name="connsiteX114" fmla="*/ 2088614 w 4364930"/>
              <a:gd name="connsiteY114" fmla="*/ 123568 h 3645243"/>
              <a:gd name="connsiteX115" fmla="*/ 2175112 w 4364930"/>
              <a:gd name="connsiteY115" fmla="*/ 135924 h 3645243"/>
              <a:gd name="connsiteX116" fmla="*/ 2323393 w 4364930"/>
              <a:gd name="connsiteY116" fmla="*/ 148281 h 3645243"/>
              <a:gd name="connsiteX117" fmla="*/ 3138939 w 4364930"/>
              <a:gd name="connsiteY117" fmla="*/ 135924 h 3645243"/>
              <a:gd name="connsiteX118" fmla="*/ 3200722 w 4364930"/>
              <a:gd name="connsiteY118" fmla="*/ 86497 h 3645243"/>
              <a:gd name="connsiteX119" fmla="*/ 3311933 w 4364930"/>
              <a:gd name="connsiteY119" fmla="*/ 74141 h 3645243"/>
              <a:gd name="connsiteX120" fmla="*/ 3373717 w 4364930"/>
              <a:gd name="connsiteY120" fmla="*/ 61784 h 3645243"/>
              <a:gd name="connsiteX121" fmla="*/ 3423144 w 4364930"/>
              <a:gd name="connsiteY121" fmla="*/ 49427 h 3645243"/>
              <a:gd name="connsiteX122" fmla="*/ 3484928 w 4364930"/>
              <a:gd name="connsiteY122" fmla="*/ 37070 h 3645243"/>
              <a:gd name="connsiteX123" fmla="*/ 3633209 w 4364930"/>
              <a:gd name="connsiteY123" fmla="*/ 0 h 3645243"/>
              <a:gd name="connsiteX124" fmla="*/ 3707349 w 4364930"/>
              <a:gd name="connsiteY124" fmla="*/ 12357 h 3645243"/>
              <a:gd name="connsiteX125" fmla="*/ 3781490 w 4364930"/>
              <a:gd name="connsiteY125" fmla="*/ 61784 h 3645243"/>
              <a:gd name="connsiteX126" fmla="*/ 3880344 w 4364930"/>
              <a:gd name="connsiteY126" fmla="*/ 148281 h 3645243"/>
              <a:gd name="connsiteX127" fmla="*/ 3917414 w 4364930"/>
              <a:gd name="connsiteY127" fmla="*/ 185352 h 3645243"/>
              <a:gd name="connsiteX128" fmla="*/ 3991555 w 4364930"/>
              <a:gd name="connsiteY128" fmla="*/ 234779 h 3645243"/>
              <a:gd name="connsiteX129" fmla="*/ 4065695 w 4364930"/>
              <a:gd name="connsiteY129" fmla="*/ 296562 h 3645243"/>
              <a:gd name="connsiteX130" fmla="*/ 4102766 w 4364930"/>
              <a:gd name="connsiteY130" fmla="*/ 333633 h 364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4364930" h="3645243">
                <a:moveTo>
                  <a:pt x="4016268" y="234779"/>
                </a:moveTo>
                <a:cubicBezTo>
                  <a:pt x="4032744" y="255373"/>
                  <a:pt x="4047046" y="277913"/>
                  <a:pt x="4065695" y="296562"/>
                </a:cubicBezTo>
                <a:cubicBezTo>
                  <a:pt x="4076196" y="307063"/>
                  <a:pt x="4093489" y="309679"/>
                  <a:pt x="4102766" y="321276"/>
                </a:cubicBezTo>
                <a:cubicBezTo>
                  <a:pt x="4110903" y="331447"/>
                  <a:pt x="4108797" y="346960"/>
                  <a:pt x="4115122" y="358346"/>
                </a:cubicBezTo>
                <a:cubicBezTo>
                  <a:pt x="4129546" y="384310"/>
                  <a:pt x="4148073" y="407773"/>
                  <a:pt x="4164549" y="432487"/>
                </a:cubicBezTo>
                <a:cubicBezTo>
                  <a:pt x="4172787" y="444844"/>
                  <a:pt x="4184567" y="455468"/>
                  <a:pt x="4189263" y="469557"/>
                </a:cubicBezTo>
                <a:cubicBezTo>
                  <a:pt x="4218891" y="558438"/>
                  <a:pt x="4182945" y="447444"/>
                  <a:pt x="4213976" y="556054"/>
                </a:cubicBezTo>
                <a:cubicBezTo>
                  <a:pt x="4233077" y="622907"/>
                  <a:pt x="4223614" y="564456"/>
                  <a:pt x="4238690" y="654908"/>
                </a:cubicBezTo>
                <a:cubicBezTo>
                  <a:pt x="4243478" y="683637"/>
                  <a:pt x="4245335" y="712846"/>
                  <a:pt x="4251047" y="741406"/>
                </a:cubicBezTo>
                <a:cubicBezTo>
                  <a:pt x="4275995" y="866150"/>
                  <a:pt x="4251253" y="656460"/>
                  <a:pt x="4275760" y="840260"/>
                </a:cubicBezTo>
                <a:cubicBezTo>
                  <a:pt x="4280584" y="876442"/>
                  <a:pt x="4297624" y="1068398"/>
                  <a:pt x="4300474" y="1099752"/>
                </a:cubicBezTo>
                <a:cubicBezTo>
                  <a:pt x="4296355" y="1260390"/>
                  <a:pt x="4288117" y="1420975"/>
                  <a:pt x="4288117" y="1581665"/>
                </a:cubicBezTo>
                <a:cubicBezTo>
                  <a:pt x="4288117" y="1730003"/>
                  <a:pt x="4289905" y="1878547"/>
                  <a:pt x="4300474" y="2026508"/>
                </a:cubicBezTo>
                <a:cubicBezTo>
                  <a:pt x="4302330" y="2052492"/>
                  <a:pt x="4316949" y="2075935"/>
                  <a:pt x="4325187" y="2100649"/>
                </a:cubicBezTo>
                <a:lnTo>
                  <a:pt x="4337544" y="2137719"/>
                </a:lnTo>
                <a:cubicBezTo>
                  <a:pt x="4341663" y="2183027"/>
                  <a:pt x="4345138" y="2228398"/>
                  <a:pt x="4349901" y="2273643"/>
                </a:cubicBezTo>
                <a:cubicBezTo>
                  <a:pt x="4366906" y="2435192"/>
                  <a:pt x="4372763" y="2353935"/>
                  <a:pt x="4349901" y="2582562"/>
                </a:cubicBezTo>
                <a:cubicBezTo>
                  <a:pt x="4348605" y="2595523"/>
                  <a:pt x="4343369" y="2607983"/>
                  <a:pt x="4337544" y="2619633"/>
                </a:cubicBezTo>
                <a:cubicBezTo>
                  <a:pt x="4330902" y="2632916"/>
                  <a:pt x="4321068" y="2644346"/>
                  <a:pt x="4312830" y="2656703"/>
                </a:cubicBezTo>
                <a:cubicBezTo>
                  <a:pt x="4281774" y="2749876"/>
                  <a:pt x="4323666" y="2635032"/>
                  <a:pt x="4275760" y="2730843"/>
                </a:cubicBezTo>
                <a:cubicBezTo>
                  <a:pt x="4269935" y="2742493"/>
                  <a:pt x="4271540" y="2757743"/>
                  <a:pt x="4263403" y="2767914"/>
                </a:cubicBezTo>
                <a:cubicBezTo>
                  <a:pt x="4254126" y="2779511"/>
                  <a:pt x="4237742" y="2783120"/>
                  <a:pt x="4226333" y="2792627"/>
                </a:cubicBezTo>
                <a:cubicBezTo>
                  <a:pt x="4183395" y="2828409"/>
                  <a:pt x="4189534" y="2829155"/>
                  <a:pt x="4164549" y="2879124"/>
                </a:cubicBezTo>
                <a:cubicBezTo>
                  <a:pt x="4136173" y="2992639"/>
                  <a:pt x="4177184" y="2875689"/>
                  <a:pt x="4115122" y="2953265"/>
                </a:cubicBezTo>
                <a:cubicBezTo>
                  <a:pt x="4106985" y="2963436"/>
                  <a:pt x="4110763" y="2980054"/>
                  <a:pt x="4102766" y="2990335"/>
                </a:cubicBezTo>
                <a:cubicBezTo>
                  <a:pt x="4081309" y="3017923"/>
                  <a:pt x="4048012" y="3035395"/>
                  <a:pt x="4028625" y="3064476"/>
                </a:cubicBezTo>
                <a:cubicBezTo>
                  <a:pt x="4020387" y="3076833"/>
                  <a:pt x="4010553" y="3088263"/>
                  <a:pt x="4003912" y="3101546"/>
                </a:cubicBezTo>
                <a:cubicBezTo>
                  <a:pt x="3998087" y="3113196"/>
                  <a:pt x="3998780" y="3127778"/>
                  <a:pt x="3991555" y="3138616"/>
                </a:cubicBezTo>
                <a:cubicBezTo>
                  <a:pt x="3981862" y="3153156"/>
                  <a:pt x="3966842" y="3163330"/>
                  <a:pt x="3954485" y="3175687"/>
                </a:cubicBezTo>
                <a:cubicBezTo>
                  <a:pt x="3950366" y="3188044"/>
                  <a:pt x="3951338" y="3203547"/>
                  <a:pt x="3942128" y="3212757"/>
                </a:cubicBezTo>
                <a:cubicBezTo>
                  <a:pt x="3921125" y="3233759"/>
                  <a:pt x="3891749" y="3244363"/>
                  <a:pt x="3867987" y="3262184"/>
                </a:cubicBezTo>
                <a:cubicBezTo>
                  <a:pt x="3706453" y="3383334"/>
                  <a:pt x="3907970" y="3233624"/>
                  <a:pt x="3781490" y="3323968"/>
                </a:cubicBezTo>
                <a:cubicBezTo>
                  <a:pt x="3764732" y="3335938"/>
                  <a:pt x="3748821" y="3349068"/>
                  <a:pt x="3732063" y="3361038"/>
                </a:cubicBezTo>
                <a:cubicBezTo>
                  <a:pt x="3719978" y="3369670"/>
                  <a:pt x="3707078" y="3377120"/>
                  <a:pt x="3694993" y="3385752"/>
                </a:cubicBezTo>
                <a:cubicBezTo>
                  <a:pt x="3678235" y="3397722"/>
                  <a:pt x="3662325" y="3410852"/>
                  <a:pt x="3645566" y="3422822"/>
                </a:cubicBezTo>
                <a:cubicBezTo>
                  <a:pt x="3633481" y="3431454"/>
                  <a:pt x="3619904" y="3438028"/>
                  <a:pt x="3608495" y="3447535"/>
                </a:cubicBezTo>
                <a:cubicBezTo>
                  <a:pt x="3595070" y="3458722"/>
                  <a:pt x="3586701" y="3476119"/>
                  <a:pt x="3571425" y="3484606"/>
                </a:cubicBezTo>
                <a:cubicBezTo>
                  <a:pt x="3548653" y="3497257"/>
                  <a:pt x="3518960" y="3494869"/>
                  <a:pt x="3497285" y="3509319"/>
                </a:cubicBezTo>
                <a:cubicBezTo>
                  <a:pt x="3435981" y="3550189"/>
                  <a:pt x="3474916" y="3531933"/>
                  <a:pt x="3373717" y="3546389"/>
                </a:cubicBezTo>
                <a:cubicBezTo>
                  <a:pt x="3301573" y="3570438"/>
                  <a:pt x="3371242" y="3549355"/>
                  <a:pt x="3262506" y="3571103"/>
                </a:cubicBezTo>
                <a:cubicBezTo>
                  <a:pt x="3245853" y="3574434"/>
                  <a:pt x="3229732" y="3580129"/>
                  <a:pt x="3213079" y="3583460"/>
                </a:cubicBezTo>
                <a:cubicBezTo>
                  <a:pt x="3188511" y="3588373"/>
                  <a:pt x="3163507" y="3590903"/>
                  <a:pt x="3138939" y="3595816"/>
                </a:cubicBezTo>
                <a:cubicBezTo>
                  <a:pt x="3122286" y="3599147"/>
                  <a:pt x="3106297" y="3605591"/>
                  <a:pt x="3089512" y="3608173"/>
                </a:cubicBezTo>
                <a:cubicBezTo>
                  <a:pt x="3004653" y="3621229"/>
                  <a:pt x="2869600" y="3628242"/>
                  <a:pt x="2792949" y="3632887"/>
                </a:cubicBezTo>
                <a:lnTo>
                  <a:pt x="2570528" y="3645243"/>
                </a:lnTo>
                <a:lnTo>
                  <a:pt x="1866193" y="3620530"/>
                </a:lnTo>
                <a:cubicBezTo>
                  <a:pt x="1744973" y="3614065"/>
                  <a:pt x="1674999" y="3601020"/>
                  <a:pt x="1569630" y="3583460"/>
                </a:cubicBezTo>
                <a:cubicBezTo>
                  <a:pt x="1557273" y="3579341"/>
                  <a:pt x="1544210" y="3576928"/>
                  <a:pt x="1532560" y="3571103"/>
                </a:cubicBezTo>
                <a:cubicBezTo>
                  <a:pt x="1480286" y="3544966"/>
                  <a:pt x="1429212" y="3498929"/>
                  <a:pt x="1371922" y="3484606"/>
                </a:cubicBezTo>
                <a:lnTo>
                  <a:pt x="1322495" y="3472249"/>
                </a:lnTo>
                <a:lnTo>
                  <a:pt x="1248355" y="3422822"/>
                </a:lnTo>
                <a:cubicBezTo>
                  <a:pt x="1235998" y="3414584"/>
                  <a:pt x="1223166" y="3407018"/>
                  <a:pt x="1211285" y="3398108"/>
                </a:cubicBezTo>
                <a:cubicBezTo>
                  <a:pt x="1194809" y="3385751"/>
                  <a:pt x="1179738" y="3371256"/>
                  <a:pt x="1161857" y="3361038"/>
                </a:cubicBezTo>
                <a:cubicBezTo>
                  <a:pt x="1150548" y="3354576"/>
                  <a:pt x="1136759" y="3353812"/>
                  <a:pt x="1124787" y="3348681"/>
                </a:cubicBezTo>
                <a:cubicBezTo>
                  <a:pt x="1107856" y="3341425"/>
                  <a:pt x="1092463" y="3330809"/>
                  <a:pt x="1075360" y="3323968"/>
                </a:cubicBezTo>
                <a:cubicBezTo>
                  <a:pt x="1051173" y="3314293"/>
                  <a:pt x="1022895" y="3313704"/>
                  <a:pt x="1001220" y="3299254"/>
                </a:cubicBezTo>
                <a:cubicBezTo>
                  <a:pt x="967785" y="3276965"/>
                  <a:pt x="953911" y="3265503"/>
                  <a:pt x="914722" y="3249827"/>
                </a:cubicBezTo>
                <a:cubicBezTo>
                  <a:pt x="890535" y="3240152"/>
                  <a:pt x="865295" y="3233352"/>
                  <a:pt x="840582" y="3225114"/>
                </a:cubicBezTo>
                <a:lnTo>
                  <a:pt x="766441" y="3200400"/>
                </a:lnTo>
                <a:cubicBezTo>
                  <a:pt x="663132" y="3185641"/>
                  <a:pt x="708200" y="3195106"/>
                  <a:pt x="630517" y="3175687"/>
                </a:cubicBezTo>
                <a:cubicBezTo>
                  <a:pt x="618160" y="3163330"/>
                  <a:pt x="603140" y="3153156"/>
                  <a:pt x="593447" y="3138616"/>
                </a:cubicBezTo>
                <a:cubicBezTo>
                  <a:pt x="586222" y="3127778"/>
                  <a:pt x="582528" y="3114491"/>
                  <a:pt x="581090" y="3101546"/>
                </a:cubicBezTo>
                <a:cubicBezTo>
                  <a:pt x="574252" y="3040004"/>
                  <a:pt x="572852" y="2977979"/>
                  <a:pt x="568733" y="2916195"/>
                </a:cubicBezTo>
                <a:cubicBezTo>
                  <a:pt x="575616" y="2799192"/>
                  <a:pt x="569342" y="2740767"/>
                  <a:pt x="593447" y="2644346"/>
                </a:cubicBezTo>
                <a:cubicBezTo>
                  <a:pt x="596606" y="2631710"/>
                  <a:pt x="601684" y="2619633"/>
                  <a:pt x="605803" y="2607276"/>
                </a:cubicBezTo>
                <a:cubicBezTo>
                  <a:pt x="592395" y="2526823"/>
                  <a:pt x="583119" y="2512662"/>
                  <a:pt x="605803" y="2421924"/>
                </a:cubicBezTo>
                <a:cubicBezTo>
                  <a:pt x="609405" y="2407516"/>
                  <a:pt x="621885" y="2396939"/>
                  <a:pt x="630517" y="2384854"/>
                </a:cubicBezTo>
                <a:cubicBezTo>
                  <a:pt x="642487" y="2368096"/>
                  <a:pt x="655617" y="2352185"/>
                  <a:pt x="667587" y="2335427"/>
                </a:cubicBezTo>
                <a:cubicBezTo>
                  <a:pt x="696174" y="2295405"/>
                  <a:pt x="688648" y="2295223"/>
                  <a:pt x="729371" y="2261287"/>
                </a:cubicBezTo>
                <a:cubicBezTo>
                  <a:pt x="740780" y="2251780"/>
                  <a:pt x="754084" y="2244811"/>
                  <a:pt x="766441" y="2236573"/>
                </a:cubicBezTo>
                <a:cubicBezTo>
                  <a:pt x="774679" y="2224216"/>
                  <a:pt x="781648" y="2210912"/>
                  <a:pt x="791155" y="2199503"/>
                </a:cubicBezTo>
                <a:cubicBezTo>
                  <a:pt x="802342" y="2186078"/>
                  <a:pt x="818532" y="2176973"/>
                  <a:pt x="828225" y="2162433"/>
                </a:cubicBezTo>
                <a:cubicBezTo>
                  <a:pt x="835450" y="2151595"/>
                  <a:pt x="834757" y="2137012"/>
                  <a:pt x="840582" y="2125362"/>
                </a:cubicBezTo>
                <a:cubicBezTo>
                  <a:pt x="847223" y="2112079"/>
                  <a:pt x="858654" y="2101575"/>
                  <a:pt x="865295" y="2088292"/>
                </a:cubicBezTo>
                <a:cubicBezTo>
                  <a:pt x="916450" y="1985983"/>
                  <a:pt x="831545" y="2120380"/>
                  <a:pt x="902366" y="2014152"/>
                </a:cubicBezTo>
                <a:cubicBezTo>
                  <a:pt x="933423" y="1920975"/>
                  <a:pt x="926580" y="1956942"/>
                  <a:pt x="902366" y="1779373"/>
                </a:cubicBezTo>
                <a:cubicBezTo>
                  <a:pt x="898846" y="1753562"/>
                  <a:pt x="885890" y="1729946"/>
                  <a:pt x="877652" y="1705233"/>
                </a:cubicBezTo>
                <a:cubicBezTo>
                  <a:pt x="873533" y="1692876"/>
                  <a:pt x="867849" y="1680935"/>
                  <a:pt x="865295" y="1668162"/>
                </a:cubicBezTo>
                <a:cubicBezTo>
                  <a:pt x="861176" y="1647568"/>
                  <a:pt x="860313" y="1626044"/>
                  <a:pt x="852939" y="1606379"/>
                </a:cubicBezTo>
                <a:cubicBezTo>
                  <a:pt x="847724" y="1592473"/>
                  <a:pt x="834257" y="1582879"/>
                  <a:pt x="828225" y="1569308"/>
                </a:cubicBezTo>
                <a:cubicBezTo>
                  <a:pt x="817645" y="1545503"/>
                  <a:pt x="813187" y="1519355"/>
                  <a:pt x="803512" y="1495168"/>
                </a:cubicBezTo>
                <a:cubicBezTo>
                  <a:pt x="787036" y="1453979"/>
                  <a:pt x="768114" y="1413686"/>
                  <a:pt x="754085" y="1371600"/>
                </a:cubicBezTo>
                <a:cubicBezTo>
                  <a:pt x="749966" y="1359243"/>
                  <a:pt x="747553" y="1346180"/>
                  <a:pt x="741728" y="1334530"/>
                </a:cubicBezTo>
                <a:cubicBezTo>
                  <a:pt x="735086" y="1321247"/>
                  <a:pt x="725252" y="1309817"/>
                  <a:pt x="717014" y="1297460"/>
                </a:cubicBezTo>
                <a:cubicBezTo>
                  <a:pt x="712895" y="1280984"/>
                  <a:pt x="710620" y="1263934"/>
                  <a:pt x="704657" y="1248033"/>
                </a:cubicBezTo>
                <a:cubicBezTo>
                  <a:pt x="698189" y="1230786"/>
                  <a:pt x="685769" y="1216081"/>
                  <a:pt x="679944" y="1198606"/>
                </a:cubicBezTo>
                <a:cubicBezTo>
                  <a:pt x="673302" y="1178681"/>
                  <a:pt x="675126" y="1156425"/>
                  <a:pt x="667587" y="1136822"/>
                </a:cubicBezTo>
                <a:cubicBezTo>
                  <a:pt x="654362" y="1102437"/>
                  <a:pt x="629810" y="1072918"/>
                  <a:pt x="618160" y="1037968"/>
                </a:cubicBezTo>
                <a:cubicBezTo>
                  <a:pt x="604298" y="996381"/>
                  <a:pt x="605519" y="994221"/>
                  <a:pt x="581090" y="951470"/>
                </a:cubicBezTo>
                <a:cubicBezTo>
                  <a:pt x="573722" y="938576"/>
                  <a:pt x="566877" y="924901"/>
                  <a:pt x="556376" y="914400"/>
                </a:cubicBezTo>
                <a:cubicBezTo>
                  <a:pt x="545875" y="903899"/>
                  <a:pt x="531663" y="897925"/>
                  <a:pt x="519306" y="889687"/>
                </a:cubicBezTo>
                <a:lnTo>
                  <a:pt x="469879" y="815546"/>
                </a:lnTo>
                <a:cubicBezTo>
                  <a:pt x="461641" y="803189"/>
                  <a:pt x="457523" y="786714"/>
                  <a:pt x="445166" y="778476"/>
                </a:cubicBezTo>
                <a:cubicBezTo>
                  <a:pt x="432809" y="770238"/>
                  <a:pt x="420180" y="762394"/>
                  <a:pt x="408095" y="753762"/>
                </a:cubicBezTo>
                <a:cubicBezTo>
                  <a:pt x="391337" y="741792"/>
                  <a:pt x="376549" y="726910"/>
                  <a:pt x="358668" y="716692"/>
                </a:cubicBezTo>
                <a:cubicBezTo>
                  <a:pt x="338206" y="704999"/>
                  <a:pt x="275463" y="695109"/>
                  <a:pt x="259814" y="691979"/>
                </a:cubicBezTo>
                <a:cubicBezTo>
                  <a:pt x="243338" y="683741"/>
                  <a:pt x="227862" y="673090"/>
                  <a:pt x="210387" y="667265"/>
                </a:cubicBezTo>
                <a:cubicBezTo>
                  <a:pt x="190462" y="660623"/>
                  <a:pt x="167723" y="663599"/>
                  <a:pt x="148603" y="654908"/>
                </a:cubicBezTo>
                <a:cubicBezTo>
                  <a:pt x="94410" y="630275"/>
                  <a:pt x="75175" y="606193"/>
                  <a:pt x="37393" y="568411"/>
                </a:cubicBezTo>
                <a:cubicBezTo>
                  <a:pt x="33274" y="556054"/>
                  <a:pt x="30861" y="542991"/>
                  <a:pt x="25036" y="531341"/>
                </a:cubicBezTo>
                <a:cubicBezTo>
                  <a:pt x="18394" y="518058"/>
                  <a:pt x="2422" y="508972"/>
                  <a:pt x="322" y="494270"/>
                </a:cubicBezTo>
                <a:cubicBezTo>
                  <a:pt x="-2080" y="477458"/>
                  <a:pt x="9641" y="461552"/>
                  <a:pt x="12679" y="444843"/>
                </a:cubicBezTo>
                <a:cubicBezTo>
                  <a:pt x="19368" y="408056"/>
                  <a:pt x="17244" y="341424"/>
                  <a:pt x="49749" y="308919"/>
                </a:cubicBezTo>
                <a:cubicBezTo>
                  <a:pt x="77050" y="281618"/>
                  <a:pt x="121005" y="256014"/>
                  <a:pt x="160960" y="247135"/>
                </a:cubicBezTo>
                <a:cubicBezTo>
                  <a:pt x="185418" y="241700"/>
                  <a:pt x="210095" y="236342"/>
                  <a:pt x="235101" y="234779"/>
                </a:cubicBezTo>
                <a:cubicBezTo>
                  <a:pt x="342063" y="228094"/>
                  <a:pt x="449284" y="226541"/>
                  <a:pt x="556376" y="222422"/>
                </a:cubicBezTo>
                <a:cubicBezTo>
                  <a:pt x="710943" y="183779"/>
                  <a:pt x="518743" y="233173"/>
                  <a:pt x="642874" y="197708"/>
                </a:cubicBezTo>
                <a:cubicBezTo>
                  <a:pt x="659203" y="193043"/>
                  <a:pt x="675825" y="189471"/>
                  <a:pt x="692301" y="185352"/>
                </a:cubicBezTo>
                <a:cubicBezTo>
                  <a:pt x="704658" y="177114"/>
                  <a:pt x="715800" y="166670"/>
                  <a:pt x="729371" y="160638"/>
                </a:cubicBezTo>
                <a:cubicBezTo>
                  <a:pt x="787239" y="134918"/>
                  <a:pt x="807150" y="136489"/>
                  <a:pt x="865295" y="123568"/>
                </a:cubicBezTo>
                <a:cubicBezTo>
                  <a:pt x="975909" y="98987"/>
                  <a:pt x="843560" y="123071"/>
                  <a:pt x="988863" y="98854"/>
                </a:cubicBezTo>
                <a:cubicBezTo>
                  <a:pt x="1001220" y="94735"/>
                  <a:pt x="1013118" y="88827"/>
                  <a:pt x="1025933" y="86497"/>
                </a:cubicBezTo>
                <a:cubicBezTo>
                  <a:pt x="1229989" y="49397"/>
                  <a:pt x="1531318" y="83174"/>
                  <a:pt x="1680841" y="86497"/>
                </a:cubicBezTo>
                <a:cubicBezTo>
                  <a:pt x="1888821" y="116209"/>
                  <a:pt x="1625456" y="81286"/>
                  <a:pt x="2014474" y="111211"/>
                </a:cubicBezTo>
                <a:cubicBezTo>
                  <a:pt x="2039454" y="113133"/>
                  <a:pt x="2063851" y="119758"/>
                  <a:pt x="2088614" y="123568"/>
                </a:cubicBezTo>
                <a:cubicBezTo>
                  <a:pt x="2117401" y="127997"/>
                  <a:pt x="2146147" y="132875"/>
                  <a:pt x="2175112" y="135924"/>
                </a:cubicBezTo>
                <a:cubicBezTo>
                  <a:pt x="2224438" y="141116"/>
                  <a:pt x="2273966" y="144162"/>
                  <a:pt x="2323393" y="148281"/>
                </a:cubicBezTo>
                <a:lnTo>
                  <a:pt x="3138939" y="135924"/>
                </a:lnTo>
                <a:cubicBezTo>
                  <a:pt x="3238694" y="133033"/>
                  <a:pt x="3113375" y="118260"/>
                  <a:pt x="3200722" y="86497"/>
                </a:cubicBezTo>
                <a:cubicBezTo>
                  <a:pt x="3235775" y="73750"/>
                  <a:pt x="3275009" y="79416"/>
                  <a:pt x="3311933" y="74141"/>
                </a:cubicBezTo>
                <a:cubicBezTo>
                  <a:pt x="3332724" y="71171"/>
                  <a:pt x="3353215" y="66340"/>
                  <a:pt x="3373717" y="61784"/>
                </a:cubicBezTo>
                <a:cubicBezTo>
                  <a:pt x="3390295" y="58100"/>
                  <a:pt x="3406566" y="53111"/>
                  <a:pt x="3423144" y="49427"/>
                </a:cubicBezTo>
                <a:cubicBezTo>
                  <a:pt x="3443646" y="44871"/>
                  <a:pt x="3464666" y="42596"/>
                  <a:pt x="3484928" y="37070"/>
                </a:cubicBezTo>
                <a:cubicBezTo>
                  <a:pt x="3638784" y="-4890"/>
                  <a:pt x="3479564" y="25608"/>
                  <a:pt x="3633209" y="0"/>
                </a:cubicBezTo>
                <a:cubicBezTo>
                  <a:pt x="3657922" y="4119"/>
                  <a:pt x="3684222" y="2721"/>
                  <a:pt x="3707349" y="12357"/>
                </a:cubicBezTo>
                <a:cubicBezTo>
                  <a:pt x="3734766" y="23781"/>
                  <a:pt x="3781490" y="61784"/>
                  <a:pt x="3781490" y="61784"/>
                </a:cubicBezTo>
                <a:cubicBezTo>
                  <a:pt x="3851514" y="166821"/>
                  <a:pt x="3736175" y="4108"/>
                  <a:pt x="3880344" y="148281"/>
                </a:cubicBezTo>
                <a:cubicBezTo>
                  <a:pt x="3892701" y="160638"/>
                  <a:pt x="3903620" y="174623"/>
                  <a:pt x="3917414" y="185352"/>
                </a:cubicBezTo>
                <a:cubicBezTo>
                  <a:pt x="3940859" y="203587"/>
                  <a:pt x="3970552" y="213776"/>
                  <a:pt x="3991555" y="234779"/>
                </a:cubicBezTo>
                <a:cubicBezTo>
                  <a:pt x="4099857" y="343081"/>
                  <a:pt x="3962473" y="210544"/>
                  <a:pt x="4065695" y="296562"/>
                </a:cubicBezTo>
                <a:cubicBezTo>
                  <a:pt x="4079120" y="307749"/>
                  <a:pt x="4102766" y="333633"/>
                  <a:pt x="4102766" y="333633"/>
                </a:cubicBezTo>
              </a:path>
            </a:pathLst>
          </a:custGeom>
          <a:solidFill>
            <a:srgbClr val="3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656703" y="2051222"/>
            <a:ext cx="3410465" cy="3188043"/>
          </a:xfrm>
          <a:custGeom>
            <a:avLst/>
            <a:gdLst>
              <a:gd name="connsiteX0" fmla="*/ 568411 w 3410465"/>
              <a:gd name="connsiteY0" fmla="*/ 86497 h 3188043"/>
              <a:gd name="connsiteX1" fmla="*/ 531340 w 3410465"/>
              <a:gd name="connsiteY1" fmla="*/ 333632 h 3188043"/>
              <a:gd name="connsiteX2" fmla="*/ 506627 w 3410465"/>
              <a:gd name="connsiteY2" fmla="*/ 370702 h 3188043"/>
              <a:gd name="connsiteX3" fmla="*/ 432486 w 3410465"/>
              <a:gd name="connsiteY3" fmla="*/ 444843 h 3188043"/>
              <a:gd name="connsiteX4" fmla="*/ 407773 w 3410465"/>
              <a:gd name="connsiteY4" fmla="*/ 481913 h 3188043"/>
              <a:gd name="connsiteX5" fmla="*/ 333632 w 3410465"/>
              <a:gd name="connsiteY5" fmla="*/ 556054 h 3188043"/>
              <a:gd name="connsiteX6" fmla="*/ 259492 w 3410465"/>
              <a:gd name="connsiteY6" fmla="*/ 667264 h 3188043"/>
              <a:gd name="connsiteX7" fmla="*/ 234778 w 3410465"/>
              <a:gd name="connsiteY7" fmla="*/ 704335 h 3188043"/>
              <a:gd name="connsiteX8" fmla="*/ 197708 w 3410465"/>
              <a:gd name="connsiteY8" fmla="*/ 778475 h 3188043"/>
              <a:gd name="connsiteX9" fmla="*/ 148281 w 3410465"/>
              <a:gd name="connsiteY9" fmla="*/ 889686 h 3188043"/>
              <a:gd name="connsiteX10" fmla="*/ 135924 w 3410465"/>
              <a:gd name="connsiteY10" fmla="*/ 939113 h 3188043"/>
              <a:gd name="connsiteX11" fmla="*/ 111211 w 3410465"/>
              <a:gd name="connsiteY11" fmla="*/ 1013254 h 3188043"/>
              <a:gd name="connsiteX12" fmla="*/ 98854 w 3410465"/>
              <a:gd name="connsiteY12" fmla="*/ 1062681 h 3188043"/>
              <a:gd name="connsiteX13" fmla="*/ 74140 w 3410465"/>
              <a:gd name="connsiteY13" fmla="*/ 1248032 h 3188043"/>
              <a:gd name="connsiteX14" fmla="*/ 61783 w 3410465"/>
              <a:gd name="connsiteY14" fmla="*/ 1285102 h 3188043"/>
              <a:gd name="connsiteX15" fmla="*/ 37070 w 3410465"/>
              <a:gd name="connsiteY15" fmla="*/ 1692875 h 3188043"/>
              <a:gd name="connsiteX16" fmla="*/ 24713 w 3410465"/>
              <a:gd name="connsiteY16" fmla="*/ 1729946 h 3188043"/>
              <a:gd name="connsiteX17" fmla="*/ 24713 w 3410465"/>
              <a:gd name="connsiteY17" fmla="*/ 1977081 h 3188043"/>
              <a:gd name="connsiteX18" fmla="*/ 49427 w 3410465"/>
              <a:gd name="connsiteY18" fmla="*/ 2014151 h 3188043"/>
              <a:gd name="connsiteX19" fmla="*/ 24713 w 3410465"/>
              <a:gd name="connsiteY19" fmla="*/ 2162432 h 3188043"/>
              <a:gd name="connsiteX20" fmla="*/ 0 w 3410465"/>
              <a:gd name="connsiteY20" fmla="*/ 2199502 h 3188043"/>
              <a:gd name="connsiteX21" fmla="*/ 12356 w 3410465"/>
              <a:gd name="connsiteY21" fmla="*/ 2384854 h 3188043"/>
              <a:gd name="connsiteX22" fmla="*/ 24713 w 3410465"/>
              <a:gd name="connsiteY22" fmla="*/ 2434281 h 3188043"/>
              <a:gd name="connsiteX23" fmla="*/ 37070 w 3410465"/>
              <a:gd name="connsiteY23" fmla="*/ 2631989 h 3188043"/>
              <a:gd name="connsiteX24" fmla="*/ 61783 w 3410465"/>
              <a:gd name="connsiteY24" fmla="*/ 2706129 h 3188043"/>
              <a:gd name="connsiteX25" fmla="*/ 98854 w 3410465"/>
              <a:gd name="connsiteY25" fmla="*/ 2817340 h 3188043"/>
              <a:gd name="connsiteX26" fmla="*/ 210065 w 3410465"/>
              <a:gd name="connsiteY26" fmla="*/ 2866767 h 3188043"/>
              <a:gd name="connsiteX27" fmla="*/ 296562 w 3410465"/>
              <a:gd name="connsiteY27" fmla="*/ 2891481 h 3188043"/>
              <a:gd name="connsiteX28" fmla="*/ 370702 w 3410465"/>
              <a:gd name="connsiteY28" fmla="*/ 2916194 h 3188043"/>
              <a:gd name="connsiteX29" fmla="*/ 444843 w 3410465"/>
              <a:gd name="connsiteY29" fmla="*/ 2928551 h 3188043"/>
              <a:gd name="connsiteX30" fmla="*/ 494270 w 3410465"/>
              <a:gd name="connsiteY30" fmla="*/ 2953264 h 3188043"/>
              <a:gd name="connsiteX31" fmla="*/ 556054 w 3410465"/>
              <a:gd name="connsiteY31" fmla="*/ 2965621 h 3188043"/>
              <a:gd name="connsiteX32" fmla="*/ 593124 w 3410465"/>
              <a:gd name="connsiteY32" fmla="*/ 2977978 h 3188043"/>
              <a:gd name="connsiteX33" fmla="*/ 667265 w 3410465"/>
              <a:gd name="connsiteY33" fmla="*/ 2990335 h 3188043"/>
              <a:gd name="connsiteX34" fmla="*/ 741405 w 3410465"/>
              <a:gd name="connsiteY34" fmla="*/ 3015048 h 3188043"/>
              <a:gd name="connsiteX35" fmla="*/ 852616 w 3410465"/>
              <a:gd name="connsiteY35" fmla="*/ 3039762 h 3188043"/>
              <a:gd name="connsiteX36" fmla="*/ 976183 w 3410465"/>
              <a:gd name="connsiteY36" fmla="*/ 3064475 h 3188043"/>
              <a:gd name="connsiteX37" fmla="*/ 1050324 w 3410465"/>
              <a:gd name="connsiteY37" fmla="*/ 3089189 h 3188043"/>
              <a:gd name="connsiteX38" fmla="*/ 1087394 w 3410465"/>
              <a:gd name="connsiteY38" fmla="*/ 3101546 h 3188043"/>
              <a:gd name="connsiteX39" fmla="*/ 1173892 w 3410465"/>
              <a:gd name="connsiteY39" fmla="*/ 3113902 h 3188043"/>
              <a:gd name="connsiteX40" fmla="*/ 1223319 w 3410465"/>
              <a:gd name="connsiteY40" fmla="*/ 3138616 h 3188043"/>
              <a:gd name="connsiteX41" fmla="*/ 1421027 w 3410465"/>
              <a:gd name="connsiteY41" fmla="*/ 3163329 h 3188043"/>
              <a:gd name="connsiteX42" fmla="*/ 1915297 w 3410465"/>
              <a:gd name="connsiteY42" fmla="*/ 3188043 h 3188043"/>
              <a:gd name="connsiteX43" fmla="*/ 2557848 w 3410465"/>
              <a:gd name="connsiteY43" fmla="*/ 3175686 h 3188043"/>
              <a:gd name="connsiteX44" fmla="*/ 2644346 w 3410465"/>
              <a:gd name="connsiteY44" fmla="*/ 3150973 h 3188043"/>
              <a:gd name="connsiteX45" fmla="*/ 2718486 w 3410465"/>
              <a:gd name="connsiteY45" fmla="*/ 3138616 h 3188043"/>
              <a:gd name="connsiteX46" fmla="*/ 2829697 w 3410465"/>
              <a:gd name="connsiteY46" fmla="*/ 3113902 h 3188043"/>
              <a:gd name="connsiteX47" fmla="*/ 2903838 w 3410465"/>
              <a:gd name="connsiteY47" fmla="*/ 3089189 h 3188043"/>
              <a:gd name="connsiteX48" fmla="*/ 2953265 w 3410465"/>
              <a:gd name="connsiteY48" fmla="*/ 3076832 h 3188043"/>
              <a:gd name="connsiteX49" fmla="*/ 3052119 w 3410465"/>
              <a:gd name="connsiteY49" fmla="*/ 3039762 h 3188043"/>
              <a:gd name="connsiteX50" fmla="*/ 3101546 w 3410465"/>
              <a:gd name="connsiteY50" fmla="*/ 2990335 h 3188043"/>
              <a:gd name="connsiteX51" fmla="*/ 3175686 w 3410465"/>
              <a:gd name="connsiteY51" fmla="*/ 2940908 h 3188043"/>
              <a:gd name="connsiteX52" fmla="*/ 3200400 w 3410465"/>
              <a:gd name="connsiteY52" fmla="*/ 2891481 h 3188043"/>
              <a:gd name="connsiteX53" fmla="*/ 3237470 w 3410465"/>
              <a:gd name="connsiteY53" fmla="*/ 2780270 h 3188043"/>
              <a:gd name="connsiteX54" fmla="*/ 3286897 w 3410465"/>
              <a:gd name="connsiteY54" fmla="*/ 2681416 h 3188043"/>
              <a:gd name="connsiteX55" fmla="*/ 3299254 w 3410465"/>
              <a:gd name="connsiteY55" fmla="*/ 2607275 h 3188043"/>
              <a:gd name="connsiteX56" fmla="*/ 3323967 w 3410465"/>
              <a:gd name="connsiteY56" fmla="*/ 2570205 h 3188043"/>
              <a:gd name="connsiteX57" fmla="*/ 3336324 w 3410465"/>
              <a:gd name="connsiteY57" fmla="*/ 2533135 h 3188043"/>
              <a:gd name="connsiteX58" fmla="*/ 3348681 w 3410465"/>
              <a:gd name="connsiteY58" fmla="*/ 2458994 h 3188043"/>
              <a:gd name="connsiteX59" fmla="*/ 3361038 w 3410465"/>
              <a:gd name="connsiteY59" fmla="*/ 2421924 h 3188043"/>
              <a:gd name="connsiteX60" fmla="*/ 3373394 w 3410465"/>
              <a:gd name="connsiteY60" fmla="*/ 2372497 h 3188043"/>
              <a:gd name="connsiteX61" fmla="*/ 3385751 w 3410465"/>
              <a:gd name="connsiteY61" fmla="*/ 2335427 h 3188043"/>
              <a:gd name="connsiteX62" fmla="*/ 3410465 w 3410465"/>
              <a:gd name="connsiteY62" fmla="*/ 2248929 h 3188043"/>
              <a:gd name="connsiteX63" fmla="*/ 3398108 w 3410465"/>
              <a:gd name="connsiteY63" fmla="*/ 1890583 h 3188043"/>
              <a:gd name="connsiteX64" fmla="*/ 3385751 w 3410465"/>
              <a:gd name="connsiteY64" fmla="*/ 1828800 h 3188043"/>
              <a:gd name="connsiteX65" fmla="*/ 3361038 w 3410465"/>
              <a:gd name="connsiteY65" fmla="*/ 1729946 h 3188043"/>
              <a:gd name="connsiteX66" fmla="*/ 3323967 w 3410465"/>
              <a:gd name="connsiteY66" fmla="*/ 1631092 h 3188043"/>
              <a:gd name="connsiteX67" fmla="*/ 3286897 w 3410465"/>
              <a:gd name="connsiteY67" fmla="*/ 1556951 h 3188043"/>
              <a:gd name="connsiteX68" fmla="*/ 3262183 w 3410465"/>
              <a:gd name="connsiteY68" fmla="*/ 1458097 h 3188043"/>
              <a:gd name="connsiteX69" fmla="*/ 3249827 w 3410465"/>
              <a:gd name="connsiteY69" fmla="*/ 1421027 h 3188043"/>
              <a:gd name="connsiteX70" fmla="*/ 3225113 w 3410465"/>
              <a:gd name="connsiteY70" fmla="*/ 1322173 h 3188043"/>
              <a:gd name="connsiteX71" fmla="*/ 3200400 w 3410465"/>
              <a:gd name="connsiteY71" fmla="*/ 1248032 h 3188043"/>
              <a:gd name="connsiteX72" fmla="*/ 3188043 w 3410465"/>
              <a:gd name="connsiteY72" fmla="*/ 1210962 h 3188043"/>
              <a:gd name="connsiteX73" fmla="*/ 3163329 w 3410465"/>
              <a:gd name="connsiteY73" fmla="*/ 1075037 h 3188043"/>
              <a:gd name="connsiteX74" fmla="*/ 3150973 w 3410465"/>
              <a:gd name="connsiteY74" fmla="*/ 1037967 h 3188043"/>
              <a:gd name="connsiteX75" fmla="*/ 3138616 w 3410465"/>
              <a:gd name="connsiteY75" fmla="*/ 988540 h 3188043"/>
              <a:gd name="connsiteX76" fmla="*/ 3113902 w 3410465"/>
              <a:gd name="connsiteY76" fmla="*/ 852616 h 3188043"/>
              <a:gd name="connsiteX77" fmla="*/ 3101546 w 3410465"/>
              <a:gd name="connsiteY77" fmla="*/ 815546 h 3188043"/>
              <a:gd name="connsiteX78" fmla="*/ 3076832 w 3410465"/>
              <a:gd name="connsiteY78" fmla="*/ 729048 h 3188043"/>
              <a:gd name="connsiteX79" fmla="*/ 3064475 w 3410465"/>
              <a:gd name="connsiteY79" fmla="*/ 617837 h 3188043"/>
              <a:gd name="connsiteX80" fmla="*/ 3039762 w 3410465"/>
              <a:gd name="connsiteY80" fmla="*/ 543697 h 3188043"/>
              <a:gd name="connsiteX81" fmla="*/ 2990335 w 3410465"/>
              <a:gd name="connsiteY81" fmla="*/ 407773 h 3188043"/>
              <a:gd name="connsiteX82" fmla="*/ 2965621 w 3410465"/>
              <a:gd name="connsiteY82" fmla="*/ 358346 h 3188043"/>
              <a:gd name="connsiteX83" fmla="*/ 2928551 w 3410465"/>
              <a:gd name="connsiteY83" fmla="*/ 321275 h 3188043"/>
              <a:gd name="connsiteX84" fmla="*/ 2866767 w 3410465"/>
              <a:gd name="connsiteY84" fmla="*/ 234778 h 3188043"/>
              <a:gd name="connsiteX85" fmla="*/ 2804983 w 3410465"/>
              <a:gd name="connsiteY85" fmla="*/ 185351 h 3188043"/>
              <a:gd name="connsiteX86" fmla="*/ 2767913 w 3410465"/>
              <a:gd name="connsiteY86" fmla="*/ 135924 h 3188043"/>
              <a:gd name="connsiteX87" fmla="*/ 2681416 w 3410465"/>
              <a:gd name="connsiteY87" fmla="*/ 123567 h 3188043"/>
              <a:gd name="connsiteX88" fmla="*/ 2607275 w 3410465"/>
              <a:gd name="connsiteY88" fmla="*/ 98854 h 3188043"/>
              <a:gd name="connsiteX89" fmla="*/ 2545492 w 3410465"/>
              <a:gd name="connsiteY89" fmla="*/ 86497 h 3188043"/>
              <a:gd name="connsiteX90" fmla="*/ 2508421 w 3410465"/>
              <a:gd name="connsiteY90" fmla="*/ 74140 h 3188043"/>
              <a:gd name="connsiteX91" fmla="*/ 2446638 w 3410465"/>
              <a:gd name="connsiteY91" fmla="*/ 61783 h 3188043"/>
              <a:gd name="connsiteX92" fmla="*/ 2372497 w 3410465"/>
              <a:gd name="connsiteY92" fmla="*/ 74140 h 3188043"/>
              <a:gd name="connsiteX93" fmla="*/ 2150075 w 3410465"/>
              <a:gd name="connsiteY93" fmla="*/ 49427 h 3188043"/>
              <a:gd name="connsiteX94" fmla="*/ 2051221 w 3410465"/>
              <a:gd name="connsiteY94" fmla="*/ 24713 h 3188043"/>
              <a:gd name="connsiteX95" fmla="*/ 1977081 w 3410465"/>
              <a:gd name="connsiteY95" fmla="*/ 0 h 3188043"/>
              <a:gd name="connsiteX96" fmla="*/ 1742302 w 3410465"/>
              <a:gd name="connsiteY96" fmla="*/ 12356 h 3188043"/>
              <a:gd name="connsiteX97" fmla="*/ 1692875 w 3410465"/>
              <a:gd name="connsiteY97" fmla="*/ 37070 h 3188043"/>
              <a:gd name="connsiteX98" fmla="*/ 1631092 w 3410465"/>
              <a:gd name="connsiteY98" fmla="*/ 49427 h 3188043"/>
              <a:gd name="connsiteX99" fmla="*/ 1594021 w 3410465"/>
              <a:gd name="connsiteY99" fmla="*/ 61783 h 3188043"/>
              <a:gd name="connsiteX100" fmla="*/ 1260389 w 3410465"/>
              <a:gd name="connsiteY100" fmla="*/ 74140 h 3188043"/>
              <a:gd name="connsiteX101" fmla="*/ 1124465 w 3410465"/>
              <a:gd name="connsiteY101" fmla="*/ 111210 h 3188043"/>
              <a:gd name="connsiteX102" fmla="*/ 1050324 w 3410465"/>
              <a:gd name="connsiteY102" fmla="*/ 98854 h 3188043"/>
              <a:gd name="connsiteX103" fmla="*/ 976183 w 3410465"/>
              <a:gd name="connsiteY103" fmla="*/ 74140 h 3188043"/>
              <a:gd name="connsiteX104" fmla="*/ 864973 w 3410465"/>
              <a:gd name="connsiteY104" fmla="*/ 49427 h 3188043"/>
              <a:gd name="connsiteX105" fmla="*/ 827902 w 3410465"/>
              <a:gd name="connsiteY105" fmla="*/ 37070 h 3188043"/>
              <a:gd name="connsiteX106" fmla="*/ 753762 w 3410465"/>
              <a:gd name="connsiteY106" fmla="*/ 49427 h 3188043"/>
              <a:gd name="connsiteX107" fmla="*/ 716692 w 3410465"/>
              <a:gd name="connsiteY107" fmla="*/ 61783 h 3188043"/>
              <a:gd name="connsiteX108" fmla="*/ 667265 w 3410465"/>
              <a:gd name="connsiteY108" fmla="*/ 74140 h 3188043"/>
              <a:gd name="connsiteX109" fmla="*/ 630194 w 3410465"/>
              <a:gd name="connsiteY109" fmla="*/ 98854 h 3188043"/>
              <a:gd name="connsiteX110" fmla="*/ 593124 w 3410465"/>
              <a:gd name="connsiteY110" fmla="*/ 172994 h 3188043"/>
              <a:gd name="connsiteX111" fmla="*/ 593124 w 3410465"/>
              <a:gd name="connsiteY111" fmla="*/ 222421 h 3188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3410465" h="3188043">
                <a:moveTo>
                  <a:pt x="568411" y="86497"/>
                </a:moveTo>
                <a:cubicBezTo>
                  <a:pt x="566008" y="115331"/>
                  <a:pt x="559335" y="291639"/>
                  <a:pt x="531340" y="333632"/>
                </a:cubicBezTo>
                <a:cubicBezTo>
                  <a:pt x="523102" y="345989"/>
                  <a:pt x="516493" y="359602"/>
                  <a:pt x="506627" y="370702"/>
                </a:cubicBezTo>
                <a:cubicBezTo>
                  <a:pt x="483407" y="396824"/>
                  <a:pt x="451873" y="415762"/>
                  <a:pt x="432486" y="444843"/>
                </a:cubicBezTo>
                <a:cubicBezTo>
                  <a:pt x="424248" y="457200"/>
                  <a:pt x="417639" y="470813"/>
                  <a:pt x="407773" y="481913"/>
                </a:cubicBezTo>
                <a:cubicBezTo>
                  <a:pt x="384553" y="508035"/>
                  <a:pt x="353019" y="526974"/>
                  <a:pt x="333632" y="556054"/>
                </a:cubicBezTo>
                <a:lnTo>
                  <a:pt x="259492" y="667264"/>
                </a:lnTo>
                <a:cubicBezTo>
                  <a:pt x="251254" y="679621"/>
                  <a:pt x="239474" y="690246"/>
                  <a:pt x="234778" y="704335"/>
                </a:cubicBezTo>
                <a:cubicBezTo>
                  <a:pt x="189710" y="839534"/>
                  <a:pt x="261587" y="634747"/>
                  <a:pt x="197708" y="778475"/>
                </a:cubicBezTo>
                <a:cubicBezTo>
                  <a:pt x="138889" y="910819"/>
                  <a:pt x="204210" y="805792"/>
                  <a:pt x="148281" y="889686"/>
                </a:cubicBezTo>
                <a:cubicBezTo>
                  <a:pt x="144162" y="906162"/>
                  <a:pt x="140804" y="922846"/>
                  <a:pt x="135924" y="939113"/>
                </a:cubicBezTo>
                <a:cubicBezTo>
                  <a:pt x="128439" y="964065"/>
                  <a:pt x="117529" y="987981"/>
                  <a:pt x="111211" y="1013254"/>
                </a:cubicBezTo>
                <a:lnTo>
                  <a:pt x="98854" y="1062681"/>
                </a:lnTo>
                <a:cubicBezTo>
                  <a:pt x="91133" y="1139887"/>
                  <a:pt x="91203" y="1179783"/>
                  <a:pt x="74140" y="1248032"/>
                </a:cubicBezTo>
                <a:cubicBezTo>
                  <a:pt x="70981" y="1260668"/>
                  <a:pt x="65902" y="1272745"/>
                  <a:pt x="61783" y="1285102"/>
                </a:cubicBezTo>
                <a:cubicBezTo>
                  <a:pt x="56687" y="1427793"/>
                  <a:pt x="70603" y="1558748"/>
                  <a:pt x="37070" y="1692875"/>
                </a:cubicBezTo>
                <a:cubicBezTo>
                  <a:pt x="33911" y="1705512"/>
                  <a:pt x="28832" y="1717589"/>
                  <a:pt x="24713" y="1729946"/>
                </a:cubicBezTo>
                <a:cubicBezTo>
                  <a:pt x="9680" y="1835176"/>
                  <a:pt x="1052" y="1850892"/>
                  <a:pt x="24713" y="1977081"/>
                </a:cubicBezTo>
                <a:cubicBezTo>
                  <a:pt x="27450" y="1991678"/>
                  <a:pt x="41189" y="2001794"/>
                  <a:pt x="49427" y="2014151"/>
                </a:cubicBezTo>
                <a:cubicBezTo>
                  <a:pt x="45511" y="2049392"/>
                  <a:pt x="45415" y="2121028"/>
                  <a:pt x="24713" y="2162432"/>
                </a:cubicBezTo>
                <a:cubicBezTo>
                  <a:pt x="18072" y="2175715"/>
                  <a:pt x="8238" y="2187145"/>
                  <a:pt x="0" y="2199502"/>
                </a:cubicBezTo>
                <a:cubicBezTo>
                  <a:pt x="4119" y="2261286"/>
                  <a:pt x="5874" y="2323273"/>
                  <a:pt x="12356" y="2384854"/>
                </a:cubicBezTo>
                <a:cubicBezTo>
                  <a:pt x="14134" y="2401743"/>
                  <a:pt x="23023" y="2417383"/>
                  <a:pt x="24713" y="2434281"/>
                </a:cubicBezTo>
                <a:cubicBezTo>
                  <a:pt x="31283" y="2499985"/>
                  <a:pt x="28148" y="2566563"/>
                  <a:pt x="37070" y="2631989"/>
                </a:cubicBezTo>
                <a:cubicBezTo>
                  <a:pt x="40590" y="2657800"/>
                  <a:pt x="57500" y="2680433"/>
                  <a:pt x="61783" y="2706129"/>
                </a:cubicBezTo>
                <a:cubicBezTo>
                  <a:pt x="70068" y="2755837"/>
                  <a:pt x="64103" y="2782589"/>
                  <a:pt x="98854" y="2817340"/>
                </a:cubicBezTo>
                <a:cubicBezTo>
                  <a:pt x="128229" y="2846715"/>
                  <a:pt x="173354" y="2854530"/>
                  <a:pt x="210065" y="2866767"/>
                </a:cubicBezTo>
                <a:cubicBezTo>
                  <a:pt x="334662" y="2908299"/>
                  <a:pt x="141384" y="2844928"/>
                  <a:pt x="296562" y="2891481"/>
                </a:cubicBezTo>
                <a:cubicBezTo>
                  <a:pt x="321513" y="2898966"/>
                  <a:pt x="345006" y="2911911"/>
                  <a:pt x="370702" y="2916194"/>
                </a:cubicBezTo>
                <a:lnTo>
                  <a:pt x="444843" y="2928551"/>
                </a:lnTo>
                <a:cubicBezTo>
                  <a:pt x="461319" y="2936789"/>
                  <a:pt x="476795" y="2947439"/>
                  <a:pt x="494270" y="2953264"/>
                </a:cubicBezTo>
                <a:cubicBezTo>
                  <a:pt x="514195" y="2959906"/>
                  <a:pt x="535679" y="2960527"/>
                  <a:pt x="556054" y="2965621"/>
                </a:cubicBezTo>
                <a:cubicBezTo>
                  <a:pt x="568690" y="2968780"/>
                  <a:pt x="580409" y="2975152"/>
                  <a:pt x="593124" y="2977978"/>
                </a:cubicBezTo>
                <a:cubicBezTo>
                  <a:pt x="617582" y="2983413"/>
                  <a:pt x="642958" y="2984258"/>
                  <a:pt x="667265" y="2990335"/>
                </a:cubicBezTo>
                <a:cubicBezTo>
                  <a:pt x="692537" y="2996653"/>
                  <a:pt x="716454" y="3007563"/>
                  <a:pt x="741405" y="3015048"/>
                </a:cubicBezTo>
                <a:cubicBezTo>
                  <a:pt x="804839" y="3034078"/>
                  <a:pt x="782055" y="3022121"/>
                  <a:pt x="852616" y="3039762"/>
                </a:cubicBezTo>
                <a:cubicBezTo>
                  <a:pt x="967635" y="3068517"/>
                  <a:pt x="764276" y="3034204"/>
                  <a:pt x="976183" y="3064475"/>
                </a:cubicBezTo>
                <a:lnTo>
                  <a:pt x="1050324" y="3089189"/>
                </a:lnTo>
                <a:cubicBezTo>
                  <a:pt x="1062681" y="3093308"/>
                  <a:pt x="1074500" y="3099704"/>
                  <a:pt x="1087394" y="3101546"/>
                </a:cubicBezTo>
                <a:lnTo>
                  <a:pt x="1173892" y="3113902"/>
                </a:lnTo>
                <a:cubicBezTo>
                  <a:pt x="1190368" y="3122140"/>
                  <a:pt x="1205548" y="3133769"/>
                  <a:pt x="1223319" y="3138616"/>
                </a:cubicBezTo>
                <a:cubicBezTo>
                  <a:pt x="1246427" y="3144918"/>
                  <a:pt x="1409332" y="3162266"/>
                  <a:pt x="1421027" y="3163329"/>
                </a:cubicBezTo>
                <a:cubicBezTo>
                  <a:pt x="1622127" y="3181610"/>
                  <a:pt x="1674083" y="3179109"/>
                  <a:pt x="1915297" y="3188043"/>
                </a:cubicBezTo>
                <a:lnTo>
                  <a:pt x="2557848" y="3175686"/>
                </a:lnTo>
                <a:cubicBezTo>
                  <a:pt x="2589903" y="3174541"/>
                  <a:pt x="2614179" y="3157677"/>
                  <a:pt x="2644346" y="3150973"/>
                </a:cubicBezTo>
                <a:cubicBezTo>
                  <a:pt x="2668804" y="3145538"/>
                  <a:pt x="2693836" y="3143098"/>
                  <a:pt x="2718486" y="3138616"/>
                </a:cubicBezTo>
                <a:cubicBezTo>
                  <a:pt x="2748337" y="3133188"/>
                  <a:pt x="2799181" y="3123057"/>
                  <a:pt x="2829697" y="3113902"/>
                </a:cubicBezTo>
                <a:cubicBezTo>
                  <a:pt x="2854649" y="3106417"/>
                  <a:pt x="2878565" y="3095507"/>
                  <a:pt x="2903838" y="3089189"/>
                </a:cubicBezTo>
                <a:cubicBezTo>
                  <a:pt x="2920314" y="3085070"/>
                  <a:pt x="2937364" y="3082795"/>
                  <a:pt x="2953265" y="3076832"/>
                </a:cubicBezTo>
                <a:cubicBezTo>
                  <a:pt x="3082499" y="3028370"/>
                  <a:pt x="2925248" y="3071480"/>
                  <a:pt x="3052119" y="3039762"/>
                </a:cubicBezTo>
                <a:cubicBezTo>
                  <a:pt x="3068595" y="3023286"/>
                  <a:pt x="3082586" y="3003878"/>
                  <a:pt x="3101546" y="2990335"/>
                </a:cubicBezTo>
                <a:cubicBezTo>
                  <a:pt x="3164877" y="2945098"/>
                  <a:pt x="3116415" y="3023887"/>
                  <a:pt x="3175686" y="2940908"/>
                </a:cubicBezTo>
                <a:cubicBezTo>
                  <a:pt x="3186393" y="2925919"/>
                  <a:pt x="3192162" y="2907957"/>
                  <a:pt x="3200400" y="2891481"/>
                </a:cubicBezTo>
                <a:cubicBezTo>
                  <a:pt x="3212199" y="2844283"/>
                  <a:pt x="3214202" y="2826805"/>
                  <a:pt x="3237470" y="2780270"/>
                </a:cubicBezTo>
                <a:cubicBezTo>
                  <a:pt x="3295832" y="2663546"/>
                  <a:pt x="3259032" y="2765009"/>
                  <a:pt x="3286897" y="2681416"/>
                </a:cubicBezTo>
                <a:cubicBezTo>
                  <a:pt x="3291016" y="2656702"/>
                  <a:pt x="3291331" y="2631044"/>
                  <a:pt x="3299254" y="2607275"/>
                </a:cubicBezTo>
                <a:cubicBezTo>
                  <a:pt x="3303950" y="2593186"/>
                  <a:pt x="3317326" y="2583488"/>
                  <a:pt x="3323967" y="2570205"/>
                </a:cubicBezTo>
                <a:cubicBezTo>
                  <a:pt x="3329792" y="2558555"/>
                  <a:pt x="3332205" y="2545492"/>
                  <a:pt x="3336324" y="2533135"/>
                </a:cubicBezTo>
                <a:cubicBezTo>
                  <a:pt x="3340443" y="2508421"/>
                  <a:pt x="3343246" y="2483452"/>
                  <a:pt x="3348681" y="2458994"/>
                </a:cubicBezTo>
                <a:cubicBezTo>
                  <a:pt x="3351507" y="2446279"/>
                  <a:pt x="3357460" y="2434448"/>
                  <a:pt x="3361038" y="2421924"/>
                </a:cubicBezTo>
                <a:cubicBezTo>
                  <a:pt x="3365703" y="2405595"/>
                  <a:pt x="3368729" y="2388826"/>
                  <a:pt x="3373394" y="2372497"/>
                </a:cubicBezTo>
                <a:cubicBezTo>
                  <a:pt x="3376972" y="2359973"/>
                  <a:pt x="3382173" y="2347951"/>
                  <a:pt x="3385751" y="2335427"/>
                </a:cubicBezTo>
                <a:cubicBezTo>
                  <a:pt x="3416786" y="2226807"/>
                  <a:pt x="3380835" y="2337819"/>
                  <a:pt x="3410465" y="2248929"/>
                </a:cubicBezTo>
                <a:cubicBezTo>
                  <a:pt x="3406346" y="2129480"/>
                  <a:pt x="3405127" y="2009896"/>
                  <a:pt x="3398108" y="1890583"/>
                </a:cubicBezTo>
                <a:cubicBezTo>
                  <a:pt x="3396875" y="1869617"/>
                  <a:pt x="3390474" y="1849264"/>
                  <a:pt x="3385751" y="1828800"/>
                </a:cubicBezTo>
                <a:cubicBezTo>
                  <a:pt x="3378114" y="1795704"/>
                  <a:pt x="3371779" y="1762168"/>
                  <a:pt x="3361038" y="1729946"/>
                </a:cubicBezTo>
                <a:cubicBezTo>
                  <a:pt x="3348173" y="1691351"/>
                  <a:pt x="3342439" y="1671731"/>
                  <a:pt x="3323967" y="1631092"/>
                </a:cubicBezTo>
                <a:cubicBezTo>
                  <a:pt x="3312533" y="1605938"/>
                  <a:pt x="3296190" y="1582972"/>
                  <a:pt x="3286897" y="1556951"/>
                </a:cubicBezTo>
                <a:cubicBezTo>
                  <a:pt x="3275473" y="1524964"/>
                  <a:pt x="3272923" y="1490320"/>
                  <a:pt x="3262183" y="1458097"/>
                </a:cubicBezTo>
                <a:cubicBezTo>
                  <a:pt x="3258064" y="1445740"/>
                  <a:pt x="3253254" y="1433593"/>
                  <a:pt x="3249827" y="1421027"/>
                </a:cubicBezTo>
                <a:cubicBezTo>
                  <a:pt x="3240890" y="1388258"/>
                  <a:pt x="3235854" y="1354396"/>
                  <a:pt x="3225113" y="1322173"/>
                </a:cubicBezTo>
                <a:lnTo>
                  <a:pt x="3200400" y="1248032"/>
                </a:lnTo>
                <a:cubicBezTo>
                  <a:pt x="3196281" y="1235675"/>
                  <a:pt x="3191202" y="1223598"/>
                  <a:pt x="3188043" y="1210962"/>
                </a:cubicBezTo>
                <a:cubicBezTo>
                  <a:pt x="3151416" y="1064456"/>
                  <a:pt x="3207596" y="1296379"/>
                  <a:pt x="3163329" y="1075037"/>
                </a:cubicBezTo>
                <a:cubicBezTo>
                  <a:pt x="3160775" y="1062265"/>
                  <a:pt x="3154551" y="1050491"/>
                  <a:pt x="3150973" y="1037967"/>
                </a:cubicBezTo>
                <a:cubicBezTo>
                  <a:pt x="3146308" y="1021638"/>
                  <a:pt x="3141947" y="1005193"/>
                  <a:pt x="3138616" y="988540"/>
                </a:cubicBezTo>
                <a:cubicBezTo>
                  <a:pt x="3127597" y="933446"/>
                  <a:pt x="3127157" y="905635"/>
                  <a:pt x="3113902" y="852616"/>
                </a:cubicBezTo>
                <a:cubicBezTo>
                  <a:pt x="3110743" y="839980"/>
                  <a:pt x="3105124" y="828070"/>
                  <a:pt x="3101546" y="815546"/>
                </a:cubicBezTo>
                <a:cubicBezTo>
                  <a:pt x="3070520" y="706953"/>
                  <a:pt x="3106455" y="817918"/>
                  <a:pt x="3076832" y="729048"/>
                </a:cubicBezTo>
                <a:cubicBezTo>
                  <a:pt x="3072713" y="691978"/>
                  <a:pt x="3071790" y="654411"/>
                  <a:pt x="3064475" y="617837"/>
                </a:cubicBezTo>
                <a:cubicBezTo>
                  <a:pt x="3059366" y="592293"/>
                  <a:pt x="3046080" y="568969"/>
                  <a:pt x="3039762" y="543697"/>
                </a:cubicBezTo>
                <a:cubicBezTo>
                  <a:pt x="3021552" y="470859"/>
                  <a:pt x="3030853" y="496911"/>
                  <a:pt x="2990335" y="407773"/>
                </a:cubicBezTo>
                <a:cubicBezTo>
                  <a:pt x="2982713" y="391004"/>
                  <a:pt x="2976328" y="373335"/>
                  <a:pt x="2965621" y="358346"/>
                </a:cubicBezTo>
                <a:cubicBezTo>
                  <a:pt x="2955464" y="344126"/>
                  <a:pt x="2940908" y="333632"/>
                  <a:pt x="2928551" y="321275"/>
                </a:cubicBezTo>
                <a:cubicBezTo>
                  <a:pt x="2905846" y="253160"/>
                  <a:pt x="2930735" y="309408"/>
                  <a:pt x="2866767" y="234778"/>
                </a:cubicBezTo>
                <a:cubicBezTo>
                  <a:pt x="2822053" y="182612"/>
                  <a:pt x="2867348" y="206139"/>
                  <a:pt x="2804983" y="185351"/>
                </a:cubicBezTo>
                <a:cubicBezTo>
                  <a:pt x="2792626" y="168875"/>
                  <a:pt x="2786333" y="145134"/>
                  <a:pt x="2767913" y="135924"/>
                </a:cubicBezTo>
                <a:cubicBezTo>
                  <a:pt x="2741863" y="122899"/>
                  <a:pt x="2709795" y="130116"/>
                  <a:pt x="2681416" y="123567"/>
                </a:cubicBezTo>
                <a:cubicBezTo>
                  <a:pt x="2656033" y="117709"/>
                  <a:pt x="2632820" y="103963"/>
                  <a:pt x="2607275" y="98854"/>
                </a:cubicBezTo>
                <a:cubicBezTo>
                  <a:pt x="2586681" y="94735"/>
                  <a:pt x="2565867" y="91591"/>
                  <a:pt x="2545492" y="86497"/>
                </a:cubicBezTo>
                <a:cubicBezTo>
                  <a:pt x="2532855" y="83338"/>
                  <a:pt x="2521058" y="77299"/>
                  <a:pt x="2508421" y="74140"/>
                </a:cubicBezTo>
                <a:cubicBezTo>
                  <a:pt x="2488046" y="69046"/>
                  <a:pt x="2467232" y="65902"/>
                  <a:pt x="2446638" y="61783"/>
                </a:cubicBezTo>
                <a:cubicBezTo>
                  <a:pt x="2421924" y="65902"/>
                  <a:pt x="2397552" y="74140"/>
                  <a:pt x="2372497" y="74140"/>
                </a:cubicBezTo>
                <a:cubicBezTo>
                  <a:pt x="2341184" y="74140"/>
                  <a:pt x="2189487" y="54353"/>
                  <a:pt x="2150075" y="49427"/>
                </a:cubicBezTo>
                <a:cubicBezTo>
                  <a:pt x="2037608" y="11937"/>
                  <a:pt x="2215224" y="69441"/>
                  <a:pt x="2051221" y="24713"/>
                </a:cubicBezTo>
                <a:cubicBezTo>
                  <a:pt x="2026089" y="17859"/>
                  <a:pt x="1977081" y="0"/>
                  <a:pt x="1977081" y="0"/>
                </a:cubicBezTo>
                <a:cubicBezTo>
                  <a:pt x="1898821" y="4119"/>
                  <a:pt x="1820012" y="2220"/>
                  <a:pt x="1742302" y="12356"/>
                </a:cubicBezTo>
                <a:cubicBezTo>
                  <a:pt x="1724036" y="14738"/>
                  <a:pt x="1710350" y="31245"/>
                  <a:pt x="1692875" y="37070"/>
                </a:cubicBezTo>
                <a:cubicBezTo>
                  <a:pt x="1672951" y="43712"/>
                  <a:pt x="1651467" y="44333"/>
                  <a:pt x="1631092" y="49427"/>
                </a:cubicBezTo>
                <a:cubicBezTo>
                  <a:pt x="1618456" y="52586"/>
                  <a:pt x="1607017" y="60917"/>
                  <a:pt x="1594021" y="61783"/>
                </a:cubicBezTo>
                <a:cubicBezTo>
                  <a:pt x="1482981" y="69186"/>
                  <a:pt x="1371600" y="70021"/>
                  <a:pt x="1260389" y="74140"/>
                </a:cubicBezTo>
                <a:cubicBezTo>
                  <a:pt x="1166324" y="105496"/>
                  <a:pt x="1211793" y="93745"/>
                  <a:pt x="1124465" y="111210"/>
                </a:cubicBezTo>
                <a:cubicBezTo>
                  <a:pt x="1099751" y="107091"/>
                  <a:pt x="1074630" y="104931"/>
                  <a:pt x="1050324" y="98854"/>
                </a:cubicBezTo>
                <a:cubicBezTo>
                  <a:pt x="1025051" y="92536"/>
                  <a:pt x="1001728" y="79249"/>
                  <a:pt x="976183" y="74140"/>
                </a:cubicBezTo>
                <a:cubicBezTo>
                  <a:pt x="933728" y="65649"/>
                  <a:pt x="905680" y="61057"/>
                  <a:pt x="864973" y="49427"/>
                </a:cubicBezTo>
                <a:cubicBezTo>
                  <a:pt x="852449" y="45849"/>
                  <a:pt x="840259" y="41189"/>
                  <a:pt x="827902" y="37070"/>
                </a:cubicBezTo>
                <a:cubicBezTo>
                  <a:pt x="803189" y="41189"/>
                  <a:pt x="778220" y="43992"/>
                  <a:pt x="753762" y="49427"/>
                </a:cubicBezTo>
                <a:cubicBezTo>
                  <a:pt x="741047" y="52252"/>
                  <a:pt x="729216" y="58205"/>
                  <a:pt x="716692" y="61783"/>
                </a:cubicBezTo>
                <a:cubicBezTo>
                  <a:pt x="700363" y="66448"/>
                  <a:pt x="683741" y="70021"/>
                  <a:pt x="667265" y="74140"/>
                </a:cubicBezTo>
                <a:cubicBezTo>
                  <a:pt x="654908" y="82378"/>
                  <a:pt x="640695" y="88353"/>
                  <a:pt x="630194" y="98854"/>
                </a:cubicBezTo>
                <a:cubicBezTo>
                  <a:pt x="613880" y="115168"/>
                  <a:pt x="596474" y="149545"/>
                  <a:pt x="593124" y="172994"/>
                </a:cubicBezTo>
                <a:cubicBezTo>
                  <a:pt x="590794" y="189304"/>
                  <a:pt x="593124" y="205945"/>
                  <a:pt x="593124" y="222421"/>
                </a:cubicBezTo>
              </a:path>
            </a:pathLst>
          </a:custGeom>
          <a:solidFill>
            <a:srgbClr val="3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93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6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50902" y="4646474"/>
            <a:ext cx="4042197" cy="175432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C000"/>
                </a:solidFill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</a:rPr>
              <a:t>Fallot’s</a:t>
            </a:r>
            <a:r>
              <a:rPr lang="en-US" sz="5400" b="1" dirty="0" smtClean="0">
                <a:solidFill>
                  <a:srgbClr val="FFC000"/>
                </a:solidFill>
              </a:rPr>
              <a:t> </a:t>
            </a:r>
          </a:p>
          <a:p>
            <a:pPr algn="ctr"/>
            <a:r>
              <a:rPr lang="en-US" sz="5400" b="1" dirty="0" smtClean="0">
                <a:solidFill>
                  <a:srgbClr val="FFC000"/>
                </a:solidFill>
              </a:rPr>
              <a:t>   physiology  </a:t>
            </a:r>
            <a:endParaRPr lang="en-IN" sz="5400" dirty="0">
              <a:solidFill>
                <a:srgbClr val="FFC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838200"/>
            <a:ext cx="9144000" cy="3505200"/>
            <a:chOff x="0" y="1141274"/>
            <a:chExt cx="9144000" cy="3505200"/>
          </a:xfrm>
        </p:grpSpPr>
        <p:sp>
          <p:nvSpPr>
            <p:cNvPr id="6" name="Rectangle 5"/>
            <p:cNvSpPr/>
            <p:nvPr/>
          </p:nvSpPr>
          <p:spPr>
            <a:xfrm>
              <a:off x="0" y="1141274"/>
              <a:ext cx="9144000" cy="3505200"/>
            </a:xfrm>
            <a:prstGeom prst="rect">
              <a:avLst/>
            </a:prstGeom>
            <a:solidFill>
              <a:srgbClr val="3A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" name="Rectangle 1"/>
            <p:cNvSpPr/>
            <p:nvPr/>
          </p:nvSpPr>
          <p:spPr>
            <a:xfrm>
              <a:off x="381000" y="1217474"/>
              <a:ext cx="845820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FFFF"/>
                  </a:solidFill>
                </a:rPr>
                <a:t>Cyanotic </a:t>
              </a:r>
              <a:endParaRPr lang="en-US" sz="5400" b="1" dirty="0" smtClean="0">
                <a:solidFill>
                  <a:srgbClr val="00FFFF"/>
                </a:solidFill>
              </a:endParaRPr>
            </a:p>
            <a:p>
              <a:pPr algn="ctr"/>
              <a:r>
                <a:rPr lang="en-US" sz="5400" b="1" dirty="0" smtClean="0">
                  <a:solidFill>
                    <a:srgbClr val="00FFFF"/>
                  </a:solidFill>
                </a:rPr>
                <a:t>Congenital Heart </a:t>
              </a:r>
              <a:r>
                <a:rPr lang="en-US" sz="5400" b="1" dirty="0">
                  <a:solidFill>
                    <a:srgbClr val="00FFFF"/>
                  </a:solidFill>
                </a:rPr>
                <a:t>Disease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47116" y="3159204"/>
              <a:ext cx="2645276" cy="1107996"/>
            </a:xfrm>
            <a:prstGeom prst="rect">
              <a:avLst/>
            </a:prstGeom>
            <a:solidFill>
              <a:srgbClr val="680000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6600" b="1" dirty="0">
                  <a:solidFill>
                    <a:srgbClr val="FF0000"/>
                  </a:solidFill>
                </a:rPr>
                <a:t>↓</a:t>
              </a:r>
              <a:r>
                <a:rPr lang="en-US" sz="6600" b="1" dirty="0">
                  <a:solidFill>
                    <a:prstClr val="white"/>
                  </a:solidFill>
                </a:rPr>
                <a:t> PBF </a:t>
              </a:r>
              <a:endParaRPr lang="en-IN" altLang="en-US" sz="6600" b="1" kern="0" dirty="0">
                <a:solidFill>
                  <a:prstClr val="white"/>
                </a:solidFill>
                <a:cs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092392" y="3159204"/>
              <a:ext cx="1417376" cy="110799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6600" b="1" dirty="0" smtClean="0">
                  <a:solidFill>
                    <a:prstClr val="white"/>
                  </a:solidFill>
                </a:rPr>
                <a:t> PS </a:t>
              </a:r>
              <a:endParaRPr lang="en-IN" sz="6600" dirty="0">
                <a:solidFill>
                  <a:srgbClr val="00FFFF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486400" y="3159204"/>
              <a:ext cx="1994265" cy="1107996"/>
            </a:xfrm>
            <a:prstGeom prst="rect">
              <a:avLst/>
            </a:prstGeom>
            <a:solidFill>
              <a:srgbClr val="4C216D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6600" b="1" dirty="0" smtClean="0">
                  <a:solidFill>
                    <a:prstClr val="white"/>
                  </a:solidFill>
                </a:rPr>
                <a:t> VSD </a:t>
              </a:r>
              <a:endParaRPr lang="en-IN" sz="6600" dirty="0">
                <a:solidFill>
                  <a:srgbClr val="00FFFF"/>
                </a:solidFill>
              </a:endParaRPr>
            </a:p>
          </p:txBody>
        </p:sp>
      </p:grpSp>
      <p:sp>
        <p:nvSpPr>
          <p:cNvPr id="3" name="AutoShape 2" descr="data:image/jpeg;base64,/9j/4AAQSkZJRgABAQAAAQABAAD/2wCEAAkGBxISEhUQEBIQEBUQEA8PFQ8QFQ8QFRAPFhUWFhUVFRUYHSggGBolGxUVITEhJSkrLi4uFx8zODMtNygtLisBCgoKDg0OGhAQGC0fHx0tLS0tLS0tLS0tLS0tLS0tLS0tLS0tLS0tLS0tLS0tLS0tLS0tLS0tLS0tLS0tLS0tLf/AABEIALcBEwMBEQACEQEDEQH/xAAcAAACAwEBAQEAAAAAAAAAAAACAwEEBQYABwj/xAA3EAACAgECBAQEAwcFAQEAAAABAgADEQQhBRIxQQYTUWEicYGRB6HwFCMyQlKxwWJy0eHxohX/xAAbAQADAAMBAQAAAAAAAAAAAAAAAQIDBAUGB//EADQRAAICAQMEAAQDBwQDAAAAAAABAhEDBBIhBTFBURMiYXGBsdEykaHB4fDxFBUjQgZSYv/aAAwDAQACEQMRAD8AKaBvANABbQAU8aEJeUIRZKRLK1jRkld3lCEO8YhLvKjG3QjD19nM3ynr9Ji2Y0iGBWs3aEWVWWohQVo2lNCK+IUBb4bbyt85o67D8TGxo6CuyeMnHbKjIOFsxgGLIATzwGeDRAFzQAgtACOeMAS8AAZoAKaAA4jESogA5HiAs12xAPW+IYz9oiABr4AB58QGoDINgEwAExgJeMkrWGMCra8pEFS15SEypZZKJYhrIyRF1m02tJj3ZUBjscnM9bH0SWKlm0kBYUTIogMtXaNoCuVhQgFOJjlG1QG1pLsgTx/U8GydlotB5yiglsgAwPEMMNACeaMD3NACCYACTAQOYATAAlSAgikYgcQA8GiGGLIhnvNkgTzxDB54Ab+ZJnPZhQhV9yqMsQo9SQJkx45Te2Cbf0E2l3Mu3jNHTzF/+v74m3/tuqq9j/gR8SPs8bwwypBHqCDNaUJQdSVMdlW2yAinbZGkS2U7LJRIovGIr6h9vpOt0qFzbEykonpYREW6RNmMSqLapMqQg3WOgoU9e0e0BHJIaAsaRsbTjdV02+G4EaIM8a1TLCBiGGrQAYGgMLmgBMAJgInEBEcsADVICLFdcYiXSACHWACmEQwGMQyA0kYeYgAJjA6TMkygM8YHD+JOJM9pUH4RsPaev0eFabAlXzS5f6fgas5WzAZjM252SWdFrGrOVPzHY/OLNghqI7Z/4GnRvVa4OMjr3E83qdFk07+bt7MqlYq2yayEVXeUIUXgIVaczudHjywBVZ6SERpFzTLNiKGWkEyUFDHWVQEum0KCipYsTQgFE188N0GgL9DZE8BrMezK0UhmZqDJBgAxTABiwGMEBBgQEEFgBIWAhqLACwojEeaACXWAFexYgEOIhoECSUFEMEwEbzPAyiL7cAn0BMuEbkl7JbPnNzZck/1HvPY5nbNYSftFFCPCZlYDq3wciZdkZLbJWhlxdTnrONq+ktfNi/cOwHecaUJRdSVDBBkgFjYz0fRo/I2AVKz0OIpF2tcTPRRZK95VAMAzGINlgAh6t4AJsSS0TQ3R9xPEdaxbctgh5E4pQMBjFiAasAGrAQ1Y6AZCmI8IUA1IgGgxiPEwABoAIsiArPJZSIAiGeiGRADQa2VRVlXV2fC3+1v7TLh4yRf1RL7HDY3+/wB56zIuTACBLirAmZl7ESJkQBiZkhhhszU1WjhnjyuQQQnk82GWKTjIoYneeh6HJODQLuWNO2O09Ao8l0WlmwkUWwNowEoxzCgLulpex1rRS7OQqqu5Zj0Emcowi5SdJdyWzf4x4L1Wmo/abRWFBVWVX5mQswVc4GDu2NjOdp+rafUZvg47vxxw65JUrZy9iTpFCqBhsTy/XsfCkSWmWeUGLIjodnucCZoaec+yCyDqgJv4ulzl3FYB1838fRvZNi24j7zbj0mC7isA8TMv/a8YrGU8U9ZhydJi1wPcamm4gp7zl5+lyj2HZoV2A9JysmKUHyMImYxi3MQhDGAxDSWURmICC0QAc0YDXtmSgsr2WxpCbOWZSGI9Cf7z1kJfEgpe0YwSu8zwAEzIhNBKJliuQGibCRQQEraBLLNDXaGOeP1Bk1Hf57Tj9NctPqPhz8gi3Wk9fFWWi3Usyoot1DaMYrlwYgN3wzpQbBazciUfvWfcYx/CPv8A2mj1DK1i+HFXKfCX5mPI6VeztvEfjCg6V6KStpuQp0zjI3Y56Y6j3xPPdP6XqFqYzmtqi7+/0X99iIwd8iPw509NaNdZUHdmwrOAQEHpn3zM3XdRk3rHCXCXP3FN26LH4iaOjULU6KqX+YtaBAB5it1DeuBvOFjnknFw7r8iVxyVNb+HAFXPXfl1QsysNiQM4E11CLdD3M+W6jUYJHoSJ6TS9IXeRkRUe0zsY9Jjh4ChZYzMopdgFsYyWAxkNiBzEB7MYiRcR0MmTT7ga3DOLHOGnJ1mjjONoaZ0Vd3MMzyubG4SoyIhmmIBTtEMSzRDFl4ALayFCANkdAC9syUS2Ie2VRLZlasfFn1noOmz34dv/qAt/wBH09J0I8MAMTJEZ7EzR+gqGV+8z437GhwmcsMLmFCYNlff0nP1ejWSpruiaLWnOQCJ0cErimXEvUzYKLK1Njn5X5QeUvytyhtti3TO429xJ3x3bb59eQO9/DngtDBtTqFWzBKojYIHqSPWed63rsmNrFjdeWYcjd0dfxLwlp9QhVT+zq3ISKQgB5c45sj9YnEwdVy4JqT+Zq+/iyY8OzF4/wCDtL5JTTKEsq+LzCzt5gA3U+83tJ1rN8b/AJXcX444Gptdzj+M8QdGWmpii0qB8Jxlu87el00JxeTJG3L36HCPlmRpuJW/tNT5axg4ADEnr1hqtLi+C4xSivoOSSR2fiLxgKEavc2Oh2HRcjvOBpOlSyyUu0UQlZ8ks3JJ7kmetquDKgOWIAuWIQDCIQtlktCBxJoRGI6EAwkOIAjaTtEdNwjU5WeW6rh2ysyxNAvOIUKZ4AId4AIe2MQprIUFiy8dCFvbMpjEPZHQFew5nQ6dm+Hlp9pcfoCZGJ35JplAg9plixoICZooonl7TKvQDajjY/eZ4sdFlUzMlAGa8xNcBRVoPI5U9DuJhxvZLaSuGa2nIm2mWfVuFXrVwV0PxlqLrCu2PjLED5jI39p5DUSeTqqripJfuoxPmRgeDLmVXck+WuAE6c9uCxA+g/OdLq8ITlGKXze/S/yGU06PE+otFeSqLYbiVQEfu06DJP5zRzdLwQ3vl7a8+WJqrJ4JxuzUsUPLWgOOcZ3z0ENT07Fpkpptv1+bFJUjo08JaEoUK+Y75JtJOeY95ovq+o3Jp0l4Fz7OD1Olr4a7O+LrmZkpQb4H9WJ21mlrUkuI+QtyK3BfB2o1l4u1uaamPM5LAWMOyqu+O3WPUdRxafE44eWu3orclwjttZ+GXC3rK1G2p8HFnmO+D2yrZBH2nFh13UqXzU16oVv2fFNVpDXY9TEE1u9ZI6EqSMj7T12OSnBSXlWZE7QlxLYCysigPcsKAjy4KIiCke0VCXWTtFQsiQ4ktGtwhp5zrKMkTWLTzJYp3gBXseMBDtGIUzRkiy8YFdrJmoxNgFoUBIEBoJR6z1OjzrUYrfdcP+/qNA2V9xNhKikeUff3mxFcFoPEyJKyhirMqGMRiOn29JV0Is12BvnLjK+wFfiFORkdRvMWeFq14Jkg9BqMj9bSsWTcgTPqHhrwlrbNOSzKKtRRhUZzmos2xKdgRvt6zha3X6ZZ00vmhLl13/EiUlfHgvVeGLKv2etXDItl9THB3ck5fHcfDgD295hl1HHk+JKS5dNfZeCXK7sV4k4EmjakJYzAafUfA4HMCMEtkbYJfGMdu8NLrJamM1KNXKPP8v4B4Mvgjrp9KLrN+tmPVj/DNrUuWfO4R+wSdstcC8W332ClEUc2SW/pWaur6XixR3uXYGqD4jwDVDztaFW645CEnamsDcqD1aRh1WF7cLdR8/V/oSj50tmo1FgRWutdjsvMxOflnad9/CxRukkZeEjpNVw7jVSqrftRD/AFrJds+h5dxOdjfTpycqja9k7onI6ip1co6srhsMjghg3oQd8zsQlGUU4vgvg6DgfgTW6rBWo1KcfvLsoMew6maWo6lp8K5lb9IlyRqa/8KtfWpdBVcFGeVGw7D/SpG/3mvi63pZtJ3H79g3+ziBXO1RQRWOhC2WFAVXSQ4gLKyXGiWjR4aMTx/Wcqc6RcUXy84BYp3jASzQEKYyiRLmMQomMCpzTMa4xIDGrJLQeP17Ta0epenyqXjyMNcH9flPWrbJKUezGmQ1eZmj83ctEFZkUaLQxUl16GSftFYAjbf84WI1vDmnGp1NOmfOLbFVipCnk6sQT0PKDMWo1Hw8Up+UiZukdr+IngnQ6LStqNN5tbo1ezObFtDMFPXod85HpOB0/qWaebbPs/4GJOmdX4H4wLNJScNg1ohLc2xUAHBPXpOb1CGzPL72KuTW11608rV5ZTzkliMo5Of8tNWNzuu4HBJxBuI62yqxvKRKzQnQn4jlj/ALmwPsJ13Wg0sZ95Npv+S/Ap9kbXGPDVb1eQXcFEJqC/zMAcZHfcdJp4+s/Cyxqrl3v+RK4Zifh9wq5Od2RlckqVccrKB850eqayE0knaCTtnRcU8SrVTb1PKpTABIB6bmczBpZzyxXsEch+Fz41FlvJn4dm9CTkzs9W5xqKZUj6VbxqxNiQuPiz/wBzzywSl2Is4TiPiLSjVNdTR+06i0qObqOYAAcufl2npdPos3wFHJPbFFKLf2Ns+O66StV/8fLlxVllrb+knuZqPpeTLFzxLjxfd/USg2Pu8d0Acy2l9s8uSSfbE0o9H1cp1sr6+CtrPk3Em822y3lCeZY78ijAXmOcCe3wYvh44wu6VWZEqVFVq5moAHTEYirZEAnlzNHW5lixtiNClcCfPtTleSbZkQwtNcBbNGIWTAQtpSEKcxiEkyhFJZnNcekkocsRSGrJKPHbf9fOdfpmuWJ/CyP5X2+n9AGqMj3np4lIkp6/PqDM8exkTJ8v0lDB5c9flIaAgjHvJYBaa5q3W2s8rIwYH0ImKcFNOL5TFVn0bwz45q1LGjiNdJQqAqturnO4bm69sTganp7wLdhbsxSi12NvinjehtRXw+upqCpARiAEKgD4Vx6jOPcTn/6aW3fJ2R4sPVXG0eXzcvKx69D8/uDMKlHCnkfKQdzH4ZwnktusOPjs2I9AO31zOP17qbywxwxvirK22jrtOOV1tubm5kPK2e+B1+hO/rOTjbxZI5NRK7XH3/x/fYfHg9pSS7XsCyluUYzkAbD4V+n1m3j1U8r+J/0XC/m6FVMppw/ztPbpwy0ixnBVhlgpOTnO+cbZnU0XUZTy/Fyd14+wvBzOtpekeXQRpqUOH1GwL4/p9Z6eElP5pfNJ+Ce5Q1Gou1Y5a2avTps175zZjr7sfabGKOPA7krm/HopVHuZlnEUozXpFKtjlbUWD94f9oP8InThhlmqWZ2vS7fj7MiW7uZoXO53J3ye5nRXHBlGKuJYiCICAKxgVrmgIpvExBUJvPJ9c1f/AEQ4otETyhQJgABjEAYxC2MYhDmNCEkyhFYCZzXGJJGPQxFIapiKCiGeQ4Pt6ek7XTupfDrHlfHh+vv9Py+w7Hrjr9p6mErRaZKzIUEw+o9YX7GBt6/SJgb3gCzTrr6TqQCuWADAFfNI+DOff88TmdR3fAls7/yMc+x2X4x8G0/lLra1VH51RuUBfMU+uP5h6zjdL1E3N4pcr8hQ9HFiwa6kfEE1Wnw6vtlsYw/3xn0O/eZc0PhP/wCWS1X2Om0eua01sysDYmGUfy31/wAS/Vdx7LODruMU4Lz+TIR0tmoNyhlrKlFOVXcY9tp5LUZJah7cUf2VzXoyLmPJaNj2Ur+7VPLU7gjJAGCcdunT1k6hZM+ni1BJQ+vPHD4/l7CD9lbQeZzLUr8vO+eVieUkDO4Hfaa2illlkWKMqv8AcLbtR09vCdOoL28zM2CTzEfF7KP8+k9Tg0sMc9/d+/6A0fJvEdjNc/mc+r8pyFqpVjUg7c5G2cYyJ7DTtOC2/Jfvv+BKR3HgdSala1FVuuCBhB2AE5etlU2ovgKOR/E16TqlNeM8mHxjrnad/ojn8F7u18GTGI8O+DNTq18xeWus9Hf+b5ATb1XVcOnltfL9Ipzoz/EHBbdHZ5V2NxlWHRx6ibek1ePUw3wHGVmdmbiKEsIxCXSMRVZN5zuoapYMbYixXXifPdRneWbkzJQREwALIjEA0YhbmNCK7tKEIdpSJEFpQrPKJkMIXLEMNYANUySkHmAyDAZCWEHbf29Z0NFrs2F7Y/MvX6BZar+LsR7Geu0+f4kbcXH6NFpjAn62mxuLsF0Ppnr6CRJoLK1lL9QCPrNbImSz6f8AhPx293tr1DCxK668M4BZSSwwNt8jv7D1nnep4YY4qUVTZEo9jlvF/Af2bWO2n1NKFmOorTJqNauThR1GBuMekePP8TCt0X6C/Z3X4Y2eYHt1KAOp8vlQjlfYHzNunp9DOZngr72Qa3iCl9MVt09gxazKRyqcZ3xg5Hbr7Tzer08tNJ5oP9r/ACU22kkZlbWZZgXKlst/Fykn1HScb/llCT5rz6/EpRanY/SVc1gY5IT4sDuw6Td6Tp92R5ZL5Yc/d+ELIrYniuusbKW/Cuf4f9Pv67TYzdQzSntrbz2Xf8RNUuTH4p4no0tfk6BRczqwYpnkqbbBO3xE5Ow9J7Lp/TM2ZrLnbS4793+gVZzel4jxFslPOPN1wpx9J6Cem0vG5Lgfymz4c8N3G9L9alflhi712sC1gwcAr88bE9pj1GsgsTx4LvxXgN6XY+it4y4fT+7BSvkU4WsYUewCjE4a6drMnzOLd+/6iqz5X4q8Q2a27zH2Vcqif0r7+89b07Rx0uPau77mSKoyMzoplEGMBVjzV1Orx4I3JiARO88J1HqEtTP6FJBzlDIMYC2jEJcxiEO0pEsru0pITK7tLSIYktKogtBIxBBYDPcsAJEQE5jUW3SGgseuflO/pekw27s3f0UkSp9NvadnDhx4lUIpFpD6yf0JtpNoZZHuZW0dB4942hi7W+u+MdvnMMkgPUa62k81Tmo7Z5SdwDkAjvNLPhjNVJX9xNWWKXo1t6Jar1232qhtrZRWzMcczB8lfpmcjNF41UXwY3aO+bwk3DHW7TB76WTDXFyWrtOQC1Qx+79xuM9O84uTJbuXjsQDdxzzdubm8s9unN/zODrPiZKU+xkTS7DdHxKxVdAV5X/qAJBIwSD2yNpo73jg4R7SEk7tl3R656q+ZBWTyu5L82RvgEY69O838e7BpoKKXNyf5L+BFclDScQpd2/am5uYYBKuwz3zyA4OMdsR9OwZZ5Hk22154Dd4KNXEFUkVUagqGIUpSi8y52O+4yPae5xxlJLdJfvYqA13E9e45KNPdWD/ADMOZz+WBNrFh08XeSaf5DSXlnRcA8DpbSG1tuo8xxkqrYFft3yZqajq0seSsMVtX07jv0cnxrw49etGi0xN5cKVOykA5J5z0GME5nY0/UIz03x8vypd/wChkjLg1OL/AId3U6ZtR59dr1qHbT1ox+DbmIsJ3wMn+EZxNbT9cxZcyx7KT4Tb/dxXn7hvRwrEzulkGwyJ3XBLBVvWeP6notXKW58oaaGBp56UHF00WezJAEmACnaMkru0pIRXsaWkSys7SkiRDtLRDYomMRqgRDonliCj3LAdAERiIWdPpkFLLb8DROZ6aJaGIuZsQiUWFwBvNhJIpFircbD6np/3K7jDdh3OfltE4hQtvliYnfgRXuU9B8RwPl6zVmrQgOH2rVdXa6iwVurMh6EA9P16Tm5sHslq0foPgPGtDqtNhWLo6sjBiQRzDdT6dZ53PilGXKMavycDo/DVFfEv/wAyqwmvUB9Wrg/Hp8YHLk/x5wRgzXyYlNfMhdi1430un4dYgsuu5GXOVr5ySOwIIAPzml/t0JvvRTkzm9VxY6hvMqUeWQEVVJyEGwAPZvY+szvBGUuVVcJekjGvZWPCnJzWl1oJ3NNhSxT7oxwfmDOpp3GPD4/DgZ1nhTwkS4s1Go1tdakHyHZA1nfBZScL2PQ77Y6zZy6vZGoxTfv0NM2PGXiWh2TR6S5aLUtRA6qz9Rjy8Lsckr16Yj0OnnFPLljcWv7Yfgaz6PVU6Yu+pq5q1yzCp2OO7FVbP2mspYcualF037X5gcJpdfTXedXZrhc+CoFdbrkEYwc529tvnO9kwTyYfgQxbV9WVzVJFjjvjgNpzTp/NV3+F7GCjCdwu569PrMOi6LKGZTzU0uy+v8ATuUo+zhxZPSlgWE+kQhJJkvkTAFs5+p6dhz90F0MF84ef/x+S5xsreeLziZ9HlwupId2JdprUJiLGlIRXsaWkQyu7S0iWxLmMkWWjA2lkFIPEQyeWAAMkLAArN3Q5tmQDzVmerxytDTDqRvlN6F0ZEW0UDf67zOqKI8wnYDb1P8AiF2+AJXbcn9fLtCl5Anc9cgeu2TJknL6CogkAe395jlFRXAmirqF7nbbOPSaWWN9yQ+B8VbS3paQWVXVnqyQHXuCPXv9Jy9RhtNPyJ8o+vX8S4TrMcTS3yrtDSzF68o2MZCWJj4ujAfM4nCeKcZbTGZ/D/xA0HESa9fRWqqByreVIYnqQfUSpYGlwFMzvxV8nS0aWzh1denHO1bNXyfGoXZXX+bvuZOCLt7kDOe8MeOsWAapagpGPNVDsf8AUuSCPfE3HhTj8otp9CPjLQ3VnSm+kC5GTKhk5cjGVbojb7QxaSd/EUXwHInhfgaih+dadZc1OLVLNUVJG4KhSuSD2M2smvlOO1yST48j3SZR45+ISmlqtOHDOGRvMHKVPQ5+W+0en6TP4qlKtq548lKPs+fIcz06MgeCOkrsBIYHY7RpAE1JlDB8sxiEPSYUIU9eItogQJE8MZqpKwGivPXacrUdFwZOVwxWypqKiPeee1XSc2HlK0FlJ2nOolsSzRkimMYgMxgbyiYjIGIgGKsQwykLAS6S4yp2BIG2Z6bR590UQSp7Tt4cl8GSLHisd9/ebNGQjPpuf8yr9DPCvPfJ9+g+UEvLAm1sbD4ifzlNhZC19z/5IryIX5XMfr9zNecLIKevp6n5znaqHkDLrWc3HjuxJE2Jt9JUsfFjaPuvDvCfCtfpdK1t9jMldal1t5fNYKOYMpzg7HtnacqU8sJPgxdj494y4XVpdbfp9OxsqrcBGYgnBVWIJHXBJH0m5hjJRUmu40J4XbyOjjco6OPmpBH02nXwwU4tey+59as/Fu3y+WqkCzpzWEFR8sbn8ppQ6Fcvnlx9O5O0+Z2FizOdyzMze7E5J+5nehDaqXgtDUfO3SZUA0H6yhhir0lpAMRCJQwyDGB449YCK1tYPeMBDrjvARCtFQggInFMQjV6NXHw7N+RnJ13SceaLlBVIlow7AQcHtPHTxuEnGXdECzJA9iAG2rTEzINSIZYQRMY0LJHQt0jELXY+03dLqHjZLQu4YOR0npdPnvlCG1Nnr9p18c9yMkWO5f/ACZ0ZD3J6Rismtf+YkBDDPyH5xgeXP5dJDEUuKNkBfn9pz9UrVeyGUfKx9jNf4SQ0KK/5mLZYA1jf39e8WJW6Ymhi1Zm3HDuVCUSEBQ57f2mNQeF34/IOxpUOCMidGDUlaLHZz1l0Inlz7R0MMAykgHVyx0Wqs/OAD8jG4xEAplUx8gJtrWUhC2pWAA+WvbPWHNiBur+UYhK9flExGRxhQLDjuAfrPFdago6njyjE+5RAnIGFiAGuqTGy0PrEQ0WaxJKHqIhnmSACXrjsVFd0I/4m9ptW8b57EtCFswdvtPS6XVxl2YuxercMc7fKdjHNNGRMY752mXchgHOdvvFaAmD+gC7mCjJOwmPJNRVtibM/JYljttgA+k0o3ke5k1YVvYfP/qOS5oZWdMGYHGnwAspgxOG2YFmpdx7zfxryOh7VD77TLsQCf2Ujes/ND0mB6dwe7G/wJquw6q7sw5T6H/BlRyeJKmOyypmxFjQ5W/8ljCyO0Yxq2+kKAMXwoATYO0YgTcO4joCGdMQpiBVlhQA2MDGApsKCzHCjv6+0w580MUHKTpIiTMDV3c7lumeg9B2ngtbqf8AUZnP9xiFgTTAnEAOlGmkMpBeRJZSCWqSWhqiA0MCxDBeuMCu9cYqEPpgZlhklHsyWFToCN+badTT9Uy4+/JNhWPjr9528PV8Ul83A9wsalZtLXYKvch7gbNRtsM/Oa2frGHGvl+ZicjOv1BJyftPParX5dRK26S7IjcWamDDP0+s9HpdQsuNSLiwbBg/abUuSwioMW2+BC3q6faVttL9ww6B2mbF2pjHoMj5bH5zYQBr6dxKoQYAPUfeJxTXIAlMbTga2eo0L+JD5sflPx+PoSRAPrn27y9P1zTZP2ntf1/UfIatmdjHmhNXGSYWEZlTHZ4COx2ehYrPZjsLPcnp2hYhb4XqQvzOJjnnxw/akkJtFe3iCL0+M9sbD6mcrU9bwY1UHuf0/UhzM3VaprDljt2UdBPMazX5dU/nfHoxiQJogGtcAGeSYrHR2w00kZJ00kpAHTxFIHyIiiPKiGQyQQFd0jEwqqMy0iGz19uNpZBj6m7JwJQHkAA3ibEVb7TACqxMCQ6bOUzc0eqeCf0fcpM0EIYZE9ViyxnHdF8GVMnkmdMoYozsd8zJGPdewBdPuPz/AFv94rcXYBKpzn23+U2U/Ix5Hp95YAhvXY+0YDK/cSJxU04yVpiYq9OX5GeE6t07/S5N0P2Jdvo/X6AmV3M5cJyg7i6+wAecR0J/v/eb+Pqurh2yN/fkQB1b+v3CzaXXNWvK/cIka1v9P2/7mVf+Qald0v4/qMk61/8ASPp/zIn1/VPtS/D+o6FPe5/mb6HH9pp5Op6rJ3yP8OPyDaVnWajm5O5OyXEWVhZjo8EjsVD66hJbGkPVJNlUFywCj6D+zwAhqIgEtVJGB5MRRBogMW1EAF2UCWkS2VbnwMCZEiGZGrtjEIqq7mDYUetaSMqusaE0JZYyQMQEHVYVORNvTaueB8dikzSqsDb9Paeo0upjmjaMiY5RgzdiUS6zI/m5ZRHvEnXDEeS3tMkZOwD5gZksDynHTp7+sACfcEHoZh1GGGaDhNWmS0ZtuxI9J881WneDLLG/A74K7NMNCFs0dEtghoNDixqmSzIMklAMspMloWVlWS0EqwsVDkEQqGqIgoPlisq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" name="AutoShape 4" descr="data:image/jpeg;base64,/9j/4AAQSkZJRgABAQAAAQABAAD/2wCEAAkGBxISEhUQEBIQEBUQEA8PFQ8QFQ8QFRAPFhUWFhUVFRUYHSggGBolGxUVITEhJSkrLi4uFx8zODMtNygtLisBCgoKDg0OGhAQGC0fHx0tLS0tLS0tLS0tLS0tLS0tLS0tLS0tLS0tLS0tLS0tLS0tLS0tLS0tLS0tLS0tLS0tLf/AABEIALcBEwMBEQACEQEDEQH/xAAcAAACAwEBAQEAAAAAAAAAAAACAwEEBQYABwj/xAA3EAACAgECBAQEAwcFAQEAAAABAgADEQQhBRIxQQYTUWEicYGRB6HwFCMyQlKxwWJy0eHxohX/xAAbAQADAAMBAQAAAAAAAAAAAAAAAQIDBAUGB//EADQRAAICAQMEAAQDBwQDAAAAAAABAhEDBBIhBTFBURMiYXGBsdEykaHB4fDxFBUjQgZSYv/aAAwDAQACEQMRAD8AKaBvANABbQAU8aEJeUIRZKRLK1jRkld3lCEO8YhLvKjG3QjD19nM3ynr9Ji2Y0iGBWs3aEWVWWohQVo2lNCK+IUBb4bbyt85o67D8TGxo6CuyeMnHbKjIOFsxgGLIATzwGeDRAFzQAgtACOeMAS8AAZoAKaAA4jESogA5HiAs12xAPW+IYz9oiABr4AB58QGoDINgEwAExgJeMkrWGMCra8pEFS15SEypZZKJYhrIyRF1m02tJj3ZUBjscnM9bH0SWKlm0kBYUTIogMtXaNoCuVhQgFOJjlG1QG1pLsgTx/U8GydlotB5yiglsgAwPEMMNACeaMD3NACCYACTAQOYATAAlSAgikYgcQA8GiGGLIhnvNkgTzxDB54Ab+ZJnPZhQhV9yqMsQo9SQJkx45Te2Cbf0E2l3Mu3jNHTzF/+v74m3/tuqq9j/gR8SPs8bwwypBHqCDNaUJQdSVMdlW2yAinbZGkS2U7LJRIovGIr6h9vpOt0qFzbEykonpYREW6RNmMSqLapMqQg3WOgoU9e0e0BHJIaAsaRsbTjdV02+G4EaIM8a1TLCBiGGrQAYGgMLmgBMAJgInEBEcsADVICLFdcYiXSACHWACmEQwGMQyA0kYeYgAJjA6TMkygM8YHD+JOJM9pUH4RsPaev0eFabAlXzS5f6fgas5WzAZjM252SWdFrGrOVPzHY/OLNghqI7Z/4GnRvVa4OMjr3E83qdFk07+bt7MqlYq2yayEVXeUIUXgIVaczudHjywBVZ6SERpFzTLNiKGWkEyUFDHWVQEum0KCipYsTQgFE188N0GgL9DZE8BrMezK0UhmZqDJBgAxTABiwGMEBBgQEEFgBIWAhqLACwojEeaACXWAFexYgEOIhoECSUFEMEwEbzPAyiL7cAn0BMuEbkl7JbPnNzZck/1HvPY5nbNYSftFFCPCZlYDq3wciZdkZLbJWhlxdTnrONq+ktfNi/cOwHecaUJRdSVDBBkgFjYz0fRo/I2AVKz0OIpF2tcTPRRZK95VAMAzGINlgAh6t4AJsSS0TQ3R9xPEdaxbctgh5E4pQMBjFiAasAGrAQ1Y6AZCmI8IUA1IgGgxiPEwABoAIsiArPJZSIAiGeiGRADQa2VRVlXV2fC3+1v7TLh4yRf1RL7HDY3+/wB56zIuTACBLirAmZl7ESJkQBiZkhhhszU1WjhnjyuQQQnk82GWKTjIoYneeh6HJODQLuWNO2O09Ao8l0WlmwkUWwNowEoxzCgLulpex1rRS7OQqqu5Zj0Emcowi5SdJdyWzf4x4L1Wmo/abRWFBVWVX5mQswVc4GDu2NjOdp+rafUZvg47vxxw65JUrZy9iTpFCqBhsTy/XsfCkSWmWeUGLIjodnucCZoaec+yCyDqgJv4ulzl3FYB1838fRvZNi24j7zbj0mC7isA8TMv/a8YrGU8U9ZhydJi1wPcamm4gp7zl5+lyj2HZoV2A9JysmKUHyMImYxi3MQhDGAxDSWURmICC0QAc0YDXtmSgsr2WxpCbOWZSGI9Cf7z1kJfEgpe0YwSu8zwAEzIhNBKJliuQGibCRQQEraBLLNDXaGOeP1Bk1Hf57Tj9NctPqPhz8gi3Wk9fFWWi3Usyoot1DaMYrlwYgN3wzpQbBazciUfvWfcYx/CPv8A2mj1DK1i+HFXKfCX5mPI6VeztvEfjCg6V6KStpuQp0zjI3Y56Y6j3xPPdP6XqFqYzmtqi7+/0X99iIwd8iPw509NaNdZUHdmwrOAQEHpn3zM3XdRk3rHCXCXP3FN26LH4iaOjULU6KqX+YtaBAB5it1DeuBvOFjnknFw7r8iVxyVNb+HAFXPXfl1QsysNiQM4E11CLdD3M+W6jUYJHoSJ6TS9IXeRkRUe0zsY9Jjh4ChZYzMopdgFsYyWAxkNiBzEB7MYiRcR0MmTT7ga3DOLHOGnJ1mjjONoaZ0Vd3MMzyubG4SoyIhmmIBTtEMSzRDFl4ALayFCANkdAC9syUS2Ie2VRLZlasfFn1noOmz34dv/qAt/wBH09J0I8MAMTJEZ7EzR+gqGV+8z437GhwmcsMLmFCYNlff0nP1ejWSpruiaLWnOQCJ0cErimXEvUzYKLK1Njn5X5QeUvytyhtti3TO429xJ3x3bb59eQO9/DngtDBtTqFWzBKojYIHqSPWed63rsmNrFjdeWYcjd0dfxLwlp9QhVT+zq3ISKQgB5c45sj9YnEwdVy4JqT+Zq+/iyY8OzF4/wCDtL5JTTKEsq+LzCzt5gA3U+83tJ1rN8b/AJXcX444Gptdzj+M8QdGWmpii0qB8Jxlu87el00JxeTJG3L36HCPlmRpuJW/tNT5axg4ADEnr1hqtLi+C4xSivoOSSR2fiLxgKEavc2Oh2HRcjvOBpOlSyyUu0UQlZ8ks3JJ7kmetquDKgOWIAuWIQDCIQtlktCBxJoRGI6EAwkOIAjaTtEdNwjU5WeW6rh2ysyxNAvOIUKZ4AId4AIe2MQprIUFiy8dCFvbMpjEPZHQFew5nQ6dm+Hlp9pcfoCZGJ35JplAg9plixoICZooonl7TKvQDajjY/eZ4sdFlUzMlAGa8xNcBRVoPI5U9DuJhxvZLaSuGa2nIm2mWfVuFXrVwV0PxlqLrCu2PjLED5jI39p5DUSeTqqripJfuoxPmRgeDLmVXck+WuAE6c9uCxA+g/OdLq8ITlGKXze/S/yGU06PE+otFeSqLYbiVQEfu06DJP5zRzdLwQ3vl7a8+WJqrJ4JxuzUsUPLWgOOcZ3z0ENT07Fpkpptv1+bFJUjo08JaEoUK+Y75JtJOeY95ovq+o3Jp0l4Fz7OD1Olr4a7O+LrmZkpQb4H9WJ21mlrUkuI+QtyK3BfB2o1l4u1uaamPM5LAWMOyqu+O3WPUdRxafE44eWu3orclwjttZ+GXC3rK1G2p8HFnmO+D2yrZBH2nFh13UqXzU16oVv2fFNVpDXY9TEE1u9ZI6EqSMj7T12OSnBSXlWZE7QlxLYCysigPcsKAjy4KIiCke0VCXWTtFQsiQ4ktGtwhp5zrKMkTWLTzJYp3gBXseMBDtGIUzRkiy8YFdrJmoxNgFoUBIEBoJR6z1OjzrUYrfdcP+/qNA2V9xNhKikeUff3mxFcFoPEyJKyhirMqGMRiOn29JV0Is12BvnLjK+wFfiFORkdRvMWeFq14Jkg9BqMj9bSsWTcgTPqHhrwlrbNOSzKKtRRhUZzmos2xKdgRvt6zha3X6ZZ00vmhLl13/EiUlfHgvVeGLKv2etXDItl9THB3ck5fHcfDgD295hl1HHk+JKS5dNfZeCXK7sV4k4EmjakJYzAafUfA4HMCMEtkbYJfGMdu8NLrJamM1KNXKPP8v4B4Mvgjrp9KLrN+tmPVj/DNrUuWfO4R+wSdstcC8W332ClEUc2SW/pWaur6XixR3uXYGqD4jwDVDztaFW645CEnamsDcqD1aRh1WF7cLdR8/V/oSj50tmo1FgRWutdjsvMxOflnad9/CxRukkZeEjpNVw7jVSqrftRD/AFrJds+h5dxOdjfTpycqja9k7onI6ip1co6srhsMjghg3oQd8zsQlGUU4vgvg6DgfgTW6rBWo1KcfvLsoMew6maWo6lp8K5lb9IlyRqa/8KtfWpdBVcFGeVGw7D/SpG/3mvi63pZtJ3H79g3+ziBXO1RQRWOhC2WFAVXSQ4gLKyXGiWjR4aMTx/Wcqc6RcUXy84BYp3jASzQEKYyiRLmMQomMCpzTMa4xIDGrJLQeP17Ta0epenyqXjyMNcH9flPWrbJKUezGmQ1eZmj83ctEFZkUaLQxUl16GSftFYAjbf84WI1vDmnGp1NOmfOLbFVipCnk6sQT0PKDMWo1Hw8Up+UiZukdr+IngnQ6LStqNN5tbo1ezObFtDMFPXod85HpOB0/qWaebbPs/4GJOmdX4H4wLNJScNg1ohLc2xUAHBPXpOb1CGzPL72KuTW11608rV5ZTzkliMo5Of8tNWNzuu4HBJxBuI62yqxvKRKzQnQn4jlj/ALmwPsJ13Wg0sZ95Npv+S/Ap9kbXGPDVb1eQXcFEJqC/zMAcZHfcdJp4+s/Cyxqrl3v+RK4Zifh9wq5Od2RlckqVccrKB850eqayE0knaCTtnRcU8SrVTb1PKpTABIB6bmczBpZzyxXsEch+Fz41FlvJn4dm9CTkzs9W5xqKZUj6VbxqxNiQuPiz/wBzzywSl2Is4TiPiLSjVNdTR+06i0qObqOYAAcufl2npdPos3wFHJPbFFKLf2Ns+O66StV/8fLlxVllrb+knuZqPpeTLFzxLjxfd/USg2Pu8d0Acy2l9s8uSSfbE0o9H1cp1sr6+CtrPk3Em822y3lCeZY78ijAXmOcCe3wYvh44wu6VWZEqVFVq5moAHTEYirZEAnlzNHW5lixtiNClcCfPtTleSbZkQwtNcBbNGIWTAQtpSEKcxiEkyhFJZnNcekkocsRSGrJKPHbf9fOdfpmuWJ/CyP5X2+n9AGqMj3np4lIkp6/PqDM8exkTJ8v0lDB5c9flIaAgjHvJYBaa5q3W2s8rIwYH0ImKcFNOL5TFVn0bwz45q1LGjiNdJQqAqturnO4bm69sTganp7wLdhbsxSi12NvinjehtRXw+upqCpARiAEKgD4Vx6jOPcTn/6aW3fJ2R4sPVXG0eXzcvKx69D8/uDMKlHCnkfKQdzH4ZwnktusOPjs2I9AO31zOP17qbywxwxvirK22jrtOOV1tubm5kPK2e+B1+hO/rOTjbxZI5NRK7XH3/x/fYfHg9pSS7XsCyluUYzkAbD4V+n1m3j1U8r+J/0XC/m6FVMppw/ztPbpwy0ixnBVhlgpOTnO+cbZnU0XUZTy/Fyd14+wvBzOtpekeXQRpqUOH1GwL4/p9Z6eElP5pfNJ+Ce5Q1Gou1Y5a2avTps175zZjr7sfabGKOPA7krm/HopVHuZlnEUozXpFKtjlbUWD94f9oP8InThhlmqWZ2vS7fj7MiW7uZoXO53J3ye5nRXHBlGKuJYiCICAKxgVrmgIpvExBUJvPJ9c1f/AEQ4otETyhQJgABjEAYxC2MYhDmNCEkyhFYCZzXGJJGPQxFIapiKCiGeQ4Pt6ek7XTupfDrHlfHh+vv9Py+w7Hrjr9p6mErRaZKzIUEw+o9YX7GBt6/SJgb3gCzTrr6TqQCuWADAFfNI+DOff88TmdR3fAls7/yMc+x2X4x8G0/lLra1VH51RuUBfMU+uP5h6zjdL1E3N4pcr8hQ9HFiwa6kfEE1Wnw6vtlsYw/3xn0O/eZc0PhP/wCWS1X2Om0eua01sysDYmGUfy31/wAS/Vdx7LODruMU4Lz+TIR0tmoNyhlrKlFOVXcY9tp5LUZJah7cUf2VzXoyLmPJaNj2Ur+7VPLU7gjJAGCcdunT1k6hZM+ni1BJQ+vPHD4/l7CD9lbQeZzLUr8vO+eVieUkDO4Hfaa2illlkWKMqv8AcLbtR09vCdOoL28zM2CTzEfF7KP8+k9Tg0sMc9/d+/6A0fJvEdjNc/mc+r8pyFqpVjUg7c5G2cYyJ7DTtOC2/Jfvv+BKR3HgdSala1FVuuCBhB2AE5etlU2ovgKOR/E16TqlNeM8mHxjrnad/ojn8F7u18GTGI8O+DNTq18xeWus9Hf+b5ATb1XVcOnltfL9Ipzoz/EHBbdHZ5V2NxlWHRx6ibek1ePUw3wHGVmdmbiKEsIxCXSMRVZN5zuoapYMbYixXXifPdRneWbkzJQREwALIjEA0YhbmNCK7tKEIdpSJEFpQrPKJkMIXLEMNYANUySkHmAyDAZCWEHbf29Z0NFrs2F7Y/MvX6BZar+LsR7Geu0+f4kbcXH6NFpjAn62mxuLsF0Ppnr6CRJoLK1lL9QCPrNbImSz6f8AhPx293tr1DCxK668M4BZSSwwNt8jv7D1nnep4YY4qUVTZEo9jlvF/Af2bWO2n1NKFmOorTJqNauThR1GBuMekePP8TCt0X6C/Z3X4Y2eYHt1KAOp8vlQjlfYHzNunp9DOZngr72Qa3iCl9MVt09gxazKRyqcZ3xg5Hbr7Tzer08tNJ5oP9r/ACU22kkZlbWZZgXKlst/Fykn1HScb/llCT5rz6/EpRanY/SVc1gY5IT4sDuw6Td6Tp92R5ZL5Yc/d+ELIrYniuusbKW/Cuf4f9Pv67TYzdQzSntrbz2Xf8RNUuTH4p4no0tfk6BRczqwYpnkqbbBO3xE5Ow9J7Lp/TM2ZrLnbS4793+gVZzel4jxFslPOPN1wpx9J6Cem0vG5Lgfymz4c8N3G9L9alflhi712sC1gwcAr88bE9pj1GsgsTx4LvxXgN6XY+it4y4fT+7BSvkU4WsYUewCjE4a6drMnzOLd+/6iqz5X4q8Q2a27zH2Vcqif0r7+89b07Rx0uPau77mSKoyMzoplEGMBVjzV1Orx4I3JiARO88J1HqEtTP6FJBzlDIMYC2jEJcxiEO0pEsru0pITK7tLSIYktKogtBIxBBYDPcsAJEQE5jUW3SGgseuflO/pekw27s3f0UkSp9NvadnDhx4lUIpFpD6yf0JtpNoZZHuZW0dB4942hi7W+u+MdvnMMkgPUa62k81Tmo7Z5SdwDkAjvNLPhjNVJX9xNWWKXo1t6Jar1232qhtrZRWzMcczB8lfpmcjNF41UXwY3aO+bwk3DHW7TB76WTDXFyWrtOQC1Qx+79xuM9O84uTJbuXjsQDdxzzdubm8s9unN/zODrPiZKU+xkTS7DdHxKxVdAV5X/qAJBIwSD2yNpo73jg4R7SEk7tl3R656q+ZBWTyu5L82RvgEY69O838e7BpoKKXNyf5L+BFclDScQpd2/am5uYYBKuwz3zyA4OMdsR9OwZZ5Hk22154Dd4KNXEFUkVUagqGIUpSi8y52O+4yPae5xxlJLdJfvYqA13E9e45KNPdWD/ADMOZz+WBNrFh08XeSaf5DSXlnRcA8DpbSG1tuo8xxkqrYFft3yZqajq0seSsMVtX07jv0cnxrw49etGi0xN5cKVOykA5J5z0GME5nY0/UIz03x8vypd/wChkjLg1OL/AId3U6ZtR59dr1qHbT1ox+DbmIsJ3wMn+EZxNbT9cxZcyx7KT4Tb/dxXn7hvRwrEzulkGwyJ3XBLBVvWeP6notXKW58oaaGBp56UHF00WezJAEmACnaMkru0pIRXsaWkSys7SkiRDtLRDYomMRqgRDonliCj3LAdAERiIWdPpkFLLb8DROZ6aJaGIuZsQiUWFwBvNhJIpFircbD6np/3K7jDdh3OfltE4hQtvliYnfgRXuU9B8RwPl6zVmrQgOH2rVdXa6iwVurMh6EA9P16Tm5sHslq0foPgPGtDqtNhWLo6sjBiQRzDdT6dZ53PilGXKMavycDo/DVFfEv/wAyqwmvUB9Wrg/Hp8YHLk/x5wRgzXyYlNfMhdi1430un4dYgsuu5GXOVr5ySOwIIAPzml/t0JvvRTkzm9VxY6hvMqUeWQEVVJyEGwAPZvY+szvBGUuVVcJekjGvZWPCnJzWl1oJ3NNhSxT7oxwfmDOpp3GPD4/DgZ1nhTwkS4s1Go1tdakHyHZA1nfBZScL2PQ77Y6zZy6vZGoxTfv0NM2PGXiWh2TR6S5aLUtRA6qz9Rjy8Lsckr16Yj0OnnFPLljcWv7Yfgaz6PVU6Yu+pq5q1yzCp2OO7FVbP2mspYcualF037X5gcJpdfTXedXZrhc+CoFdbrkEYwc529tvnO9kwTyYfgQxbV9WVzVJFjjvjgNpzTp/NV3+F7GCjCdwu569PrMOi6LKGZTzU0uy+v8ATuUo+zhxZPSlgWE+kQhJJkvkTAFs5+p6dhz90F0MF84ef/x+S5xsreeLziZ9HlwupId2JdprUJiLGlIRXsaWkQyu7S0iWxLmMkWWjA2lkFIPEQyeWAAMkLAArN3Q5tmQDzVmerxytDTDqRvlN6F0ZEW0UDf67zOqKI8wnYDb1P8AiF2+AJXbcn9fLtCl5Anc9cgeu2TJknL6CogkAe395jlFRXAmirqF7nbbOPSaWWN9yQ+B8VbS3paQWVXVnqyQHXuCPXv9Jy9RhtNPyJ8o+vX8S4TrMcTS3yrtDSzF68o2MZCWJj4ujAfM4nCeKcZbTGZ/D/xA0HESa9fRWqqByreVIYnqQfUSpYGlwFMzvxV8nS0aWzh1denHO1bNXyfGoXZXX+bvuZOCLt7kDOe8MeOsWAapagpGPNVDsf8AUuSCPfE3HhTj8otp9CPjLQ3VnSm+kC5GTKhk5cjGVbojb7QxaSd/EUXwHInhfgaih+dadZc1OLVLNUVJG4KhSuSD2M2smvlOO1yST48j3SZR45+ISmlqtOHDOGRvMHKVPQ5+W+0en6TP4qlKtq548lKPs+fIcz06MgeCOkrsBIYHY7RpAE1JlDB8sxiEPSYUIU9eItogQJE8MZqpKwGivPXacrUdFwZOVwxWypqKiPeee1XSc2HlK0FlJ2nOolsSzRkimMYgMxgbyiYjIGIgGKsQwykLAS6S4yp2BIG2Z6bR590UQSp7Tt4cl8GSLHisd9/ebNGQjPpuf8yr9DPCvPfJ9+g+UEvLAm1sbD4ifzlNhZC19z/5IryIX5XMfr9zNecLIKevp6n5znaqHkDLrWc3HjuxJE2Jt9JUsfFjaPuvDvCfCtfpdK1t9jMldal1t5fNYKOYMpzg7HtnacqU8sJPgxdj494y4XVpdbfp9OxsqrcBGYgnBVWIJHXBJH0m5hjJRUmu40J4XbyOjjco6OPmpBH02nXwwU4tey+59as/Fu3y+WqkCzpzWEFR8sbn8ppQ6Fcvnlx9O5O0+Z2FizOdyzMze7E5J+5nehDaqXgtDUfO3SZUA0H6yhhir0lpAMRCJQwyDGB449YCK1tYPeMBDrjvARCtFQggInFMQjV6NXHw7N+RnJ13SceaLlBVIlow7AQcHtPHTxuEnGXdECzJA9iAG2rTEzINSIZYQRMY0LJHQt0jELXY+03dLqHjZLQu4YOR0npdPnvlCG1Nnr9p18c9yMkWO5f/ACZ0ZD3J6Rismtf+YkBDDPyH5xgeXP5dJDEUuKNkBfn9pz9UrVeyGUfKx9jNf4SQ0KK/5mLZYA1jf39e8WJW6Ymhi1Zm3HDuVCUSEBQ57f2mNQeF34/IOxpUOCMidGDUlaLHZz1l0Inlz7R0MMAykgHVyx0Wqs/OAD8jG4xEAplUx8gJtrWUhC2pWAA+WvbPWHNiBur+UYhK9flExGRxhQLDjuAfrPFdago6njyjE+5RAnIGFiAGuqTGy0PrEQ0WaxJKHqIhnmSACXrjsVFd0I/4m9ptW8b57EtCFswdvtPS6XVxl2YuxercMc7fKdjHNNGRMY752mXchgHOdvvFaAmD+gC7mCjJOwmPJNRVtibM/JYljttgA+k0o3ke5k1YVvYfP/qOS5oZWdMGYHGnwAspgxOG2YFmpdx7zfxryOh7VD77TLsQCf2Ujes/ND0mB6dwe7G/wJquw6q7sw5T6H/BlRyeJKmOyypmxFjQ5W/8ljCyO0Yxq2+kKAMXwoATYO0YgTcO4joCGdMQpiBVlhQA2MDGApsKCzHCjv6+0w580MUHKTpIiTMDV3c7lumeg9B2ngtbqf8AUZnP9xiFgTTAnEAOlGmkMpBeRJZSCWqSWhqiA0MCxDBeuMCu9cYqEPpgZlhklHsyWFToCN+badTT9Uy4+/JNhWPjr9528PV8Ul83A9wsalZtLXYKvch7gbNRtsM/Oa2frGHGvl+ZicjOv1BJyftPParX5dRK26S7IjcWamDDP0+s9HpdQsuNSLiwbBg/abUuSwioMW2+BC3q6faVttL9ww6B2mbF2pjHoMj5bH5zYQBr6dxKoQYAPUfeJxTXIAlMbTga2eo0L+JD5sflPx+PoSRAPrn27y9P1zTZP2ntf1/UfIatmdjHmhNXGSYWEZlTHZ4COx2ehYrPZjsLPcnp2hYhb4XqQvzOJjnnxw/akkJtFe3iCL0+M9sbD6mcrU9bwY1UHuf0/UhzM3VaprDljt2UdBPMazX5dU/nfHoxiQJogGtcAGeSYrHR2w00kZJ00kpAHTxFIHyIiiPKiGQyQQFd0jEwqqMy0iGz19uNpZBj6m7JwJQHkAA3ibEVb7TACqxMCQ6bOUzc0eqeCf0fcpM0EIYZE9ViyxnHdF8GVMnkmdMoYozsd8zJGPdewBdPuPz/AFv94rcXYBKpzn23+U2U/Ix5Hp95YAhvXY+0YDK/cSJxU04yVpiYq9OX5GeE6t07/S5N0P2Jdvo/X6AmV3M5cJyg7i6+wAecR0J/v/eb+Pqurh2yN/fkQB1b+v3CzaXXNWvK/cIka1v9P2/7mVf+Qald0v4/qMk61/8ASPp/zIn1/VPtS/D+o6FPe5/mb6HH9pp5Op6rJ3yP8OPyDaVnWajm5O5OyXEWVhZjo8EjsVD66hJbGkPVJNlUFywCj6D+zwAhqIgEtVJGB5MRRBogMW1EAF2UCWkS2VbnwMCZEiGZGrtjEIqq7mDYUetaSMqusaE0JZYyQMQEHVYVORNvTaueB8dikzSqsDb9Paeo0upjmjaMiY5RgzdiUS6zI/m5ZRHvEnXDEeS3tMkZOwD5gZksDynHTp7+sACfcEHoZh1GGGaDhNWmS0ZtuxI9J881WneDLLG/A74K7NMNCFs0dEtghoNDixqmSzIMklAMspMloWVlWS0EqwsVDkEQqGqIgoPlisqj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AutoShape 11" descr="data:image/jpeg;base64,/9j/4AAQSkZJRgABAQAAAQABAAD/2wCEAAkGBxMTERUTEhIVFRUWGBUYFxUXFRUWFRcXFxcXGBUVFRcYHSggGBolHhYWITEhJSkrLi4uFx8zODMtNygtLisBCgoKDg0OGxAQGy0lICUtLS0tLS0tLS0tLS0tLS0tLS8tLS0tLS0vLS0tLS0tLS0tLS0tLS0tLS0tLS0tLS0tLf/AABEIAKgBLAMBEQACEQEDEQH/xAAcAAACAwEBAQEAAAAAAAAAAAAEBQIDBgcBAAj/xABCEAACAQIEAwUGBAQFAwMFAAABAhEAAwQSITEFQVEGImFxgRMyQpGhsVLB0fAHI2LhFDNygpIVwvEkorIWQ1NUk//EABsBAAIDAQEBAAAAAAAAAAAAAAECAAMEBQYH/8QANxEAAgECBAMGBQMEAgMBAAAAAAECAxEEEiExQVHwBRMiYXGBMpGhsdEGweEUI0LxM1IVU3Ik/9oADAMBAAIRAxEAPwDEMp3o2MqA8QoFAtTFt1dag6BiNagSAHeqELedQhJzrUIEWlmBUAaXhdiBSMDHeGFAVh6iDQEZauIg0yZW0NuE4oFzry+mx+9ef/UVPNShLk7fP/R0+ypeKURxuSCAZBBB2I2IPUGvJKTjaUXY7LimrMxfFuDHDP7S2C1pjodzbJ+BvDoefnXtuyu1Y4lZJ6TX181+6PP47COm7rY2PZtT7BCdzJPzP6V5z9RTzYxrkkdHs+NsOvcdOsivPxdmaUAWMLDsY8umu8favRYztuVfCRord/E/T8malhVCo5/I9uro3l9q4kXqjei8aoD1ApP8mhOJG00iaklZjNHjCaKJsDYjEALE90b+PhXQ/qa06MaH+K4evMkKKzudtWKb2JmTyHL7CpGFtDUo20Bbl7LbzHmfrvXb7FX/AOl//P7o5fa//EvUDt4/oK9QcCLsTuYyNzUsSUii5xSpYCkxTjePledTKOmxPf40zHU0bB1KkxZNSxCwXjQCCXb0nWmCVs4OkVCA11mU6VGkxrXGPDmuOAQjMCYkKSJ5jTzFZ50itxPsdYkaqR5gj71WroGxm8RhoatMZaDpjO3xWf8AMWfEHKf0NMpMGVEruMstpldR+LQ/MTRzBRTct2mEC4J66wfQ1Mw1xffw5U6jTqNR86ZO4yZSBrRISQa1CHwHeqEGOBtS1BgNHhxEUoBjg7msUGA1nCraPbKOJgzI94SOX6V53tXE1sJXjVpvdWae2j/k34SlCtScZcGD8T7L3CM1m4rDlMqfmJH2oUP1FSelWLT8tRZdnyXwv5i3g1u9ZxVtbqFQ5KTupzAgQw0OsVo7QrUcXgpulJNrXz08t9hcPTnRrLMvI2rLBHUafoa8YndHbRe1sEGQCrCGU6gilhUlCScXZrVMrlFSWWR9Ysi2oVdht5VZicRLE1HVnu7fgWjTUIKK4BytpWJoDRAtTJBSAsRc1+dXQiXRRPDXwbY8NKE4WmCULSPrDaetSS1C0UYm9yG3OnhDixoxE+Ju5j4D6nkK2wjZGiKsijEcl9TTw/7BXMtuYIuFXkNT5n9/WvR9hUHllVfF2Xov5POdrVM01BcNSGI4cEGg1rvtWOQ42QgxdszSA0B8QlQtSQj4php2NFMdCe4oFEKRJL8UCWGOHYGhYNg9OHK2vOpcNgheA6UMxNCi/wAII3FRSQQS/ev2Vy2rrquvdBga70b3ILMRxu7chblxmAOxOkxE+dLKNxGmUMgbWq9UKBt8x406YbkYjY/pRuE9Gvn05GoQss32U7jyIkeookIYi3rmAgHl0PMU8XdDplaimCe2lk1CDXh6QaDFG6PSkCcPispmo0Q0fZ3ia+3UE6XO76/D9dPWuN23h3Vwrkt46+3E1YOpkqW5m29kRqu/McmHWvDZk9Gde/Mg5kaeoO4/WnjdMa3M89uG33/cTUyZdhkrF+HfrVc0LJHl94NSKuhoK59ZxOsVJQ4glAuXWkFFuNvIPi18K004y5GinCT4AOFxMMw5R+dXzhdIulDRBlrEQk9SaplDxFbhqA43Emcq+viavp01uyyEOLB0HyH35n0qxhZ5h0LPVkYOTUI7vQWpJU4OT2Q/sLA0Emvc0408NSUG0klx0PHzlKrNytqwbGYe42gAWfxED6b1hq9s4OH+d/TX+Bo4OtPgL/8A6fG9y6P9o/M1yqv6iW1KDfrp9DVDst/5Mo4law1i0XNrORoM5MFuWlZsPjMdjKyp58q42WyNVTDUaEMzVzm/EccZJPMkwBA9ByFeujGySOS9Xcz2JxhY1ZYKRGzJNQjGeGYjegRDnA8UCnU0rVxmaXBcYQiq3Fil2IxaEcqSzIZvijjWmTIYzH91pFXLUJG3jNKDiLYvBmkEPAIqBItRIS94RzH1FDYJZYgiOunryNMnZhW5DLVo5ZaWNagA7BmgQNw+IysCORB+RmknHNFx5ki7NM6gvDcPiFDPZVswBzL3W1EiSsTXgljMVhpOMZtW4PVfU7s6NOetgHFdj7A1RrqcwytmAPKQwn61pp9uYh6TSfk1b7FDwFN/DdM0ljFgqoZu8AO9EAnmY5A9K4s6bzNpacjWoSSJ3FnvL9KVO2jCtNGDOs7aH7/oatTLERt4qDrRlTvsNkuQ4hfgg8iPt+xRpQurFlKF1YnYvc+tCceAJQ4A3E+JZRof3NWUKF3qPRo33ENzEma3qmrG1Q0LLF4wT1MD9/KhKHADiH4q/kYJ+FRPmdTVEIZlm5lUI5lcEs3edWSjwDKJe14ARSZbsVQuwjA3Ry1nn+lFVJ0Z546NbGfE01OOWWw2sIx5+uwrFXrSnLNN3fnqZcsYKyRctkDbU9f7frVLk3uS7KMQQN9fDr4Cnhd7DIzXbVJ9isQQHZv9xAT6KfnXqP07Dw1KnC6S9t/ucntCd5KJzritjWvTJnPM7ftwaZDB3DRrtUYrNCMIGFKFCbHLlNMggtrHledSwRhZ4yeZpHEFj27j5FLYAnxrTTRCK2NWBNB7JT1Xz1HzrNdlFyF3DtExI6jWipIKKB40wT3NzqEJ6AgjY1CE8QO9561ZF3RYidqSNj8qJCXtI2qECxos86gDoH8PeKm5Z9ixi5aErPx2p/I6eq147t3Cd1V71fDLfyf8/k7GDrZoZXwNlbxCnRtOvh5+HjXn3BrVGzK1sC4rBxqu1WQq30ZZGV9AT27Jqp1+h86uyqWjLsqloz5cT7TUaEbj98qLp5PQDhlKcRdn/UPrTQjb0HgkVWr/ALRCnxDVf0/fhTuGSSlwLcuWSkR4bjJVlPw6+mxo1qWqa4jVYapoDugteFs85I8QNfyq6NlTckWKyhmKmwTm8LWxJ3PIbz8gTTqpHu84/eRVPON8FhVNzOCMiiLYB6aZm8f/AD0rLVnKMLPd7mWdR5cvHiL+IAtcusNlUa/IfrV1KyhFcWaKbSgkBrfgVa4ajZSu5eLEKOe/lTqCirhtZGj4UggVza7dzBWHit1MD97VhaMjRC9iABp+/OjGDb1Iou5DCoAGvXT3VBPhA1inlmk1Sp7vQWrPKrI59xzi5u3GuE+8dB0HIfKvoWDwscNQjSjw+/E87Unnk2Z3EsGNahQK7hgaYJ9gkCtUANlu9KAwox9nMdKZEFr8PboaNyEUwLTzqBPblhlpbEsAXrlFEKBbJpiGka54TWSxnseqw5aVCE5UnvKG+hoegblRwKN7rwejfrTZmtw3KWwrroykdDuPnTZk9gmp7BYLD4i77O/EgaA6T4VL2GTNd22fDYPBlbdtc791dNZPP03po6sEm3ojlVhZ1qwcuknSoQIxPEnwuIR7Jh7UeRMQ6sOanUGs9bDwxFOVOps+rjU5uEsyOt8H4lbxtlb9nTkyz3rb80b96g14LFYapg6rpVPZ81zO9RrKcbobYC0+2ZCPwyfoQNKxVZR5Meco8j3HcJkEggHw29R+lCliLbhp4i2jMnjVe04OxGx3BH5iuvScakbHShlqIJW6t1cy6EbjmPLwqvJKm7MrcXB2Ysa7kug8iY+daVHPCxetYleOx6Fs6yJADNEIczZQSTp1/wCJqylQnbLL+dNRYyyqzEOJ7TOQBbAgEFHgZiZjSdtwY5/KuhDAQT8XuimVW+qW4PieNPcOZnggBTqBzCa9NJ+VWQwsIKyXW4/fRStwPbPF2SO8RmBhdZggxMa693WeRoywynw2B3y0uO8LxeLVwPs9sAciMsAM2mmu3WawVMLeccvBlsUrp7Wdw/AYayIa44YnZJgDxeNY8OdZqs6m0Vbz/A1ScnpH5l2D4e7zcIChjIGxjlA5CPtVdWtGPgWtgTqxj4UObDBBA/tWKazGaSzbljYvqaRUxO7LsHbLmY06nb0HOkqNQViudohnEMMr2zbdWKHcCR9qrw9aVKoqkHZozShGaafEyHEew6OCbNx0PRu8v6j616Gh+oasdKsU/TR/gxzwEP8AF2MfxDspjrRP8r2i/itnN9Nx8q7dDtjCVf8ALK+T0/gxzwdSPC/oIcXZvJ76un+pSv3rowqQn8Ek/R3KJQlHdWAmvkc6cWwTh+IdTRsEZ2IbWagQ5IigSxKwoLbVAF3E+FLkkVBjC4uxFyKZAGOGwy5dqgTxbDbgGs7kjPcut22J2M0jaRCx7TDRgdKiknsC56LbEaCRUuiF9i86wMunQ6j5UHZkuGWrSM4dD7G4P+B/SpdpWeobmh4tgXxuHW3d7t5DNtplH02nrTQqJMZMwj2mtsUcFWUwQdK077Fg54Hw9jFxbb3G1KIqMwMfG5Gyg/OKz18TTpfHJL1YYxlLSKueYjsbjnYucO2pJ1e2N/AsKy/+XwS07xfJ/gvWFq/9To/YXhK4fCBXDK7a3EZlaG6rGkERzryHa2KdfEOUWmls1yOrQpOEEhvdYLry/EpII84rDFOWhoSuCY7iriMr5ljZvDx0INXUsPF7qzLIUVxQov8AFwZkAg7q3P16+IrbDD22+fX2NcKQDct5YuWWOU8viU/nV6d/BUWpbdtWkZvinGCzKRMMDsuUzmKmM2kz966lDCqKd+H++BnlW0tEBckgD3QSVJChlKoZdmgkwIidBqYNaVZO/wDG/XmUyvttr9uvIX3rgEEkCQG01BGsQRs7eWnLkBeuVuvwiqclo2+uHuyv2oIhYOhYyxAURqr66uOX1prNavr08mUuaei/15PzRZburBIcRqpuESTCgqETlzE/Slaeit52/LHjNbp6c/whk+NJEsQznL794CZUsCQs7EzE8j41Qqa2Wi8l7GjvLa/d/wCzxcUynMttSO6R3s3MZiSF1YwNfOBvEdKLVm+vwPGpK91Y22A7Qe0UAKc0CSduhAA0EEbT0rg1sE6bvwL4wi3e4wRXbwmsjyxGeVB2Fw1tdXbMenKqZzm/hViicpv4UMl4og0A+WlZXh5PcyuhJ7k2vhxpp5yD86VQcdxVDLuW28OeZPqaVzQjkhf2i4zbwlvOxJJ0VZgsfAdPGteAwVTGVMkfd8iqpVjCOaRyTj3FbuLfNdfQTlQbKPDr517zBYClhIZaa9XzORWrSqvX5CO9w0nY1tKgG9g2WmCeW8ey86NiWLl421SxBtwTiuZ9aDQrNdcuqyRNIOjn/GFy3DFOiEbWPUCjYhH/ABLj4jSd3HkLlR5cxjge8aHdx5EyoFucUun4zU7qHImVE7PFrwEB996jowfAmRB2G4nc5mldCAMiDk4qy7gGkeHXBiumhxwXtcLfcZMykju/p41VKhJaoXI0a7jXGsJbCYj2ea9BUWrijMV552/D0O5jTnVFegsRSdNtrzXMup1XTd0PeF8WTE2Vu2pymQUYBWRh7y6aGOteMxWGq0KrhV3573O5QqRnG8S+5e/ZMR9KpUTSkeXbBiVk+UEfMfpRUlezGjJXswFLpmAdf3Iq5xVi5xW4FxDKy5WYK3I8vI9Kvo5ou6V0PBNGcxVq4h7wkddx866UJQnsaF5C+9xXIpGYDNtM6GDG1aYYfO7tCVayS13A7LSPaNmP+S2b2GYBc0SSYBIIAB85NapaeBea+LyMqtvvtwFV6+WOgAHe7yqEZw7FjnCmTovpNaYwt9PO1tNDHOpfb8bg4tgHbXmBqdeXLXUKAR1g1Zd9de5nckn115akTbB3H3+mmw5RqRNG9iu6e5K3hpOg+UkjfSRroRzI3GlBzGjuWLibiDKjLlUsV7qEDNM67dKVwhLWS1dufAeNSUdI2t7B9vEBySohQgcubMkG2gBH8uAF72528aocXC1+drX5vz4muNRS1Wnnb8DHAu1t84V2Iyk5XL2wNJJCSWAnwiBvVFWKqRytpe1n9emaVJxd/wCTS2OJ+0Ojrl6qTqPUTXInh8nDU3JJrQs/xsnTQfvek7qwXGwVZxYqmVIqlAZ4PGj9k1mqUmZ5wHGG4nHKsc6FzJOlcB4h2cwuJf2t625bqbjgR0AmAPAVpodpYnCwyUpJL0RmqUIyfiVwTjHZj/0zWsBh7QLGGdmAMDoxkmtWE7Uf9QqmLqOy2S/BTVpqMHGC1ZgcZ2Yx1kd/DMQOaFbn0Qk/SvV0e2MFW0jUXvp9zA6FRcDPY1tSpEEbgiCPQ10oyTV0VbMR4tIprkBF3okHvAbfeFRiyNhcjLSDGX4skmmRBDcTWmCX3DrQIVXmqEBDUIWJUIHWDUIHYfDvdOS2JMSZIVQBuzMdAP3vStpbgGAWzZJNrM76BbjCApgAsi8yTmIJjLpGomqXNtFblyBmeT+v3PjSijvs/wBr7uHHs8oeyCe4dCCdyrcjVGK7PjiIWe5opVJ0pZos3vDeN2sQs2315220cenMeIryWJwNbDS8a05rY7uHxMKq035DLA8PJOcv7NBuZ38BWKpWS8KV2aJ1EtLXZdjXtXAQgLR8Wwnz3NJTVSGsvkCm5w1ZzviV55InmfH716KjGFjpLVAtri7WkMICeeZ3y/8AERVzw0aktX8khajcVdCxMXcusbjoAAbeUoihQTciQT5ESZrZ3cKaUIvne712McKk5Nze2lvmeYlWZzmdsmaNWERnfnIQ6xtI8qMLKKslf+F7iVJtt3en8v2KbqiIWYIUabGRaG/s4Oh/ek2x31638zFUkrWXW3kLnOo2+w1iYkR8fLp61f118jFKep8up5f+3z1gbDx5KetR6IrcwgN1G2snlovUEAyPD3huDSNddW/cZVWGW2Gm2sfH5xqLsn4Tz09KqafS/g1QqadfkjcTLBGYKCM+XuvlESDIDKYCiGBWXgGgnfTjwvtfrlrZGmMuQxTEZu8ruZbdJS4LrmFt3QvvOFAhlG+ka60ZbLK0vfVWW7Xlfg2alPj17+ZN8S7ElRdjMc+YdxdAdI0B1BIgamklTilrbbTmXUKjUrIc4DDZhJb7Vzqs7PRG27Q2s4QdZrJKoyqUmH4bACdTFZ51nwKJzY5w2DX4SaxzqPiZZTfEta6i6Zsx6CSPUilUJS4WFs2BODMm8y+ElQPIRV6slbKNZciN7FhFLNeYgbnTKPNmgfWmhSc5WUdeuQrstWYDtj2rtXl9jaJYT3n+ExyGknXnoNOe9ep7J7OnQfeVNHwXFfscnF4iM/DAwOLUHau6YgArBpkQ0fZo96oxWanFIIkUoTMcSNMiCC8daIxJ6hCthRIVZaBBjwrg9y8HZB3balmY7ach1PhQckgNpE8LgbjMqhSM2xIIAHNiegAJ9KjklqS45N1AoS0uVdMxJlnZRGdp25wo0EnrWScm9yicrgt95/WpFAQ94P2LxV8ZyFsqRo14lSZ5qgGY/ICudiO18NQdtZPlHX67GylhKk9bWRosB/D3C249vibl0j4bai2p8JaSfSK5tX9QYif/ABU1Hzbu/pZG+GAXEeYfgmEtkG3h9ti3eP8AyMkfOudUx+Lq6VKn7fQ2U8NCGyQXeytGZ4jZSDlHkJrNG8dkaFdbI9uXgg0vCPwhVH60FHM9Y/UKV+BiuMcNuM7OuqsSw9TMV26FeCiovdG6DurCK/w+7MDfkJ1PkOflXQhVhuJVjJK9wfBWVyw6hQAVfutcbKxlbqLsuU92eRJ6VfVlJPw+q2S04N+e5kgk429uPs7dWL7VkBRAgnRdwc0iQCIZmDoJVNFzb0rlrr1+1mno3vyK6kdLrrp8EB4lAdREbAwPTWdSM22Zvc1FXQfDrr2W5zqvXX8gdwQd4PMTljny2+Hf+1XLVGOTKrTliAokkgQAI1Oh0PUxr/4ZpJXYly/D96IHuxqTHTmpGUTpz2HlSyViRDLJgTJHVcxGgA6iI/ln4SNPIimS16648zTSZa690CYGwB5ax7uvMiUEyWDaRScb9ftw2fLQ20+uvuiKXW9mO7GTMi5lUApoWQOB/MvA/c9alkp772fvztwiaU/Dpw+q/dlqswMN7ihSrm2gy6N/mEw2uoEudZHeihJJq63e6u/p/rbkNBuEly6vfyGOCxlwGDl05xA9NjWGrSg9jpwnKSHuF4l1PyBP3IrBOhyGcBjYx07BvoPyNZ5UkZ5QDlxEiCX9TI+QAqjJZ6JFDjYn/gWdSbV1XeNELZJPSdaMKlNStVTS5pXKKtScV4YmL47juIWTD2xY6EWw0+Vx8wPoa9Jg8H2fWV4Sz+/7K31ORVxeI46ehlMfj713/OuO/QMxIHkNh6V1qdClS/44peiMcqkpfE7i241WoU+t2i2wpgn1zAt0okL+G3cjRtUYGjRDFyu9Aggx7zNMMJrh1okL7hoEKYqENd2awVmw1q/dGcjU2zsAfdPnH3quTb0ElLgap8YrNls22CMdMoGVVO0KNzFVlSvxIdq8SLGENu2QfaELOUZt9RO8aEelBkTuYC3c1oNEaNP2R4tYw12b9j2maMt3d7fkh0PWQQa5XaWErYiFqU7eXB+/SNOFrQpvxL3OpYG9YxKZ7N2245+8GH+oEyD515CtTrYeWWpFpnbhVUldEbnCumvk396ixHMtVQpucLbo49TVixEeaHVRAd7g7/ib1q6OJjyLFUQk4hhSnxH/AJf3rbSqKXA0Q1E967ePdV2j/URWyMae7S+RbkYoxfDnBzvGhB5uTr0GtbaVaL8MfwZ6tJpZn+S23igze2CgN/8AdtlWyXLbe8z8wFMkjvE6600qbSycOD0umuXr7WKISW6915fxuWYm0QzKQSITvZcouK8hERRD5SFWFO7KJMbrTkmk156cmt2+F1xfBPYFTW6f8e3W4vvmZ16iRAkgGZOmubXKYAYkLO9aI9dfvy3sc6pHrrr1AMSh106+B01iOXvEa/er4sxziyk2535ToDq2U+6PSd58tpsTKWghjLSd5AjMcxO6nXbukCSNfA7JwGSJ2T/aMxk7CZkMJga7h432SXXXW3I0U0FpvAUknRVB7x0aEMAuQVD2zlC+6vWapb49evLez1b3N9OPXX44HttwEaGjIQGz5GCh49ncsWlMhgNzJ3PjStNyWm+1r623Uny5GhLS3L6cmuuZIWHU5gFzFMrpmCPlPQwAR0jMO8NNqLnFqzvvo99evT1GVN30GHDuG3XiQdNAWZRoNtonzrFWrQjxN9NNLUb2+GXV2g+RB+9Y3XpyHzhdm9cGhVfVKplCD2f1KpB9nEt+BfSR+dUSpx5spkFoXb4B8wfvNVPKuJU2kHWcZeAylcy8wYg+ETH0qh06d7p2ZVKEJC7Hdn8JeBzYY2mPx2io+a+79K20e0sXR2nmXKX53MlTBU5bHPu1PZN8PDAhrbGFcaejKdj8x416fAdpU8VptLivwzmVsPKlvsBcMsgGDXUKeA4v4dcsxUAkZPiQhpFFDleHxPjRATvpm2NAgBcwxmiEgdahA3h/D3usFRSzHkBQbsC4+tqfb5C2mgbLrAAjSq+BWN8Fde1cKqC/lMH+rTaldhd0LO1WP9o4tj4CcxBkEwBAPQd7zJNKRaGeXwohC1Y5QDufoP71IRu7kS4hdstbh0Yqw5qSD9KapThUWWauvMsjOUXeLsNMH23urpcUXPEMUb13H0rlVexKUtabt9UdCn2hNfErnROyFw4u37XJctW+TNAz/wCiDqPHSvLdpQWFn3eZSl5cPX8G6OJU43S+YfxXiCJ3FM+HvH1NZaFCcvEzRSg3qzI8TxMySY8BqfppXYoU7bG6CsJrpeJAgdTW2KgWpt7Az8Jv3VJUNA3YnKBVqxFKm7MrqRk9GxapKgFctxRIV594KDI7501J0gbmDqY3Kz0ej5f6Oe7+qD7K50/lqjBfaZmENiFUHvh1OXOgByCCD3tNpNE7Qlq2r2sto38uT4v6jrXX68fdeXDiBXFYz/xJBYgRCBM0SqiSgDrp3jNWppde9/3dnrpoZakW+uvqB4gDzHlp6biDA0BiCPGro9daP+THUiL2SJIGvjEaQdj8/U1oTMriTsqdiTEjkYnlI2nXpzFK2twqIxRJEsB5SB+IE6kCI2ifdGo2qhvl19zZTgF2MMxlUUsQGbKNdFFtye7cCmCx3HxbbAUzqRWsnyXzuuRshBxXXkG4i3B9mvtAozLbBVLeZL4UsrZRJBJI3EADrNVU7NZ3a+71b1j6/gvayq3Db5/gBTNky2gfaZijme8YLwty20hiJMMIPrrVkmr3ntuvps/PigwhJrw7ml4NZu2wM8+tcjEShN+E3xbtZmnw9wxsCP3zFcucVcokkG2WUnYA9D+tUyUkUyTHFg247yxHQSKxy7y+jMks99GVXeKYddgx8l/UU8cPXlv9wKnUYl4p2zs2R7gH+sgH0VdTW6h2VVq8fl+WCajTV5ysYni38SMS8iyEtr+LKC3pMxXfw36foQ1q3b5XOdVxvCmvdmNxePuXHL3HZ2O7MZJ/fSu7TpQpRUYKy8jDKTk7sKwmPUb1bcFy3E8TMQNaZNDJoXOC4phgC5YK0SF+Hu6iTUIWXWE0CB/Zzha3cTaRwSrNqBoSACYHypZysgN2NxZxq2QTARGlBC6gffSBJ15VQ3Yok9DMWriI5KLnme+89ZAAB0+ev0pZVGDMX47iTsjbLmGoURMdTufImkzNvUW5mnn+3786tRYWLZHvfIdT+lRXk7IK1I4d+9JNaErKw40vOMlAUefw77ILirhxGIH/AKe0fd5XX3yn+kaT1261we3O1ZYWKo0fjlx5L8/bc24ejm8TOo8RvXWXJZQW0AiToY5BV2UedeNoxpxeao7vridanCEdXqzMYjhrfiLHw1FdSFePoboTQIOEXGOi/MVb/UwS3LlUggyxwq3a72IcE8kFVSxE6nhpL3J3spaQXuLe0nFw9s21zW1OhggMR02MVqweGyTzvVhVLS8mYe3csWyVKuNGi7GZlJGyrmUQPHpJBrvf3Zq6t6fzZmCcYQvvx1JriUZ8yojrOYByVcqBszISQJM6mNvOmdOWWzdn5ftcqVRXvv8ATQOODLQbVu4SpRD30uHNldmylCHjvAzJ8azd4o3U2tbvZrkuOnWhc4Na69egmcDTTWBp3Z90QNUB3Qjz06mtifXv6mKcF1bl6EDh/DrzMmI5QNIA2A3ps5U6RK3Z6ab97pGpO/KZiRrABNK5dddW3DGkMsLZLNADEwcwAYkAL3swTvjKoVNVMZ21rPUmkr6deumr10fBGynTtv10vLiEYpU9mSdW9iSzHLcQNebMpVrYDId5zTt86oZnLTbN6Pw807r5GjLZXfL7lVsWwbkhYgDKMxYZZLOqk5WKDKSp3E89rZZrK3V+HPXnzFu46rr/AEtRhgXvm6jJ7JiDnYyVFzkwIkgSAuoA2Bga1krdzkcZ3S29P9F9OnK119DpGE9ndXaDsQdweYNeXqZ6TEm5QZ83Cyuq/T9KixCejF75PRkfZcmH7/Kjm4oF+RdYtuuqNI/C35Gq5SjL4kJJp7ivtTwW5iUmxfexdj/LLEW7nkw2PiPlWzAYynh5f3YKUefFGOvCpKPglbrjxOQY3A3Lbst0MtxTDBt58evnXuKVWFSClTej2scKeaMrS3KhZnSnuJcrZANzRvcN7lNzFoNtaZRbGytgtzHE7U6gOojDhjkjU0wSfEgAKiCImcg0SHvtzUIbTha+zuW7jkFiwKqCMx191EBnXaTA8aplsITx+Pa7cZjoOSgzlHICd/E86zvmUsEw76GPWB96jWoGfYphlXKQCdx4czQj5kQHaGpJ0HM/lT6vRDWufXHnYR0FaYxyotSsBMcrUwTS9mOz13Gd4t7OyDBuESTG4tr8R8dh9K5naHadPCLKtZcvz1c0UMLKrrwOx8GfD2LKWLWYLbEAkST1YkaZiZJrwWK7+vUlVnuzqqi4qyCbmNtnkzelUqjUXkMoSAcTxaNFs+p/Sr4Ya/xSLo0r7sA4hxBgsu3sx0HvfLlWilRi3aKv9i6EY8NTLYrGs8+zGVebnV29eVdWnSjD49Xy4GuK5lXCeBNeaTJHMnanr4uNJWDOaW4D2mwVvDEC0xZzObU7dNNdx15GtGBrTrK81ZcCiom43S1E2LvlrZY2sOJEs2Q527wAVQQcxkRLE6cxsehTSUrZpfPTbrZbmOcGldJefXEo9oEDEImZWRmaTmAhRq6wY3+ZkGrGs/F69bPQCapvhv15hCqjsB7mUlc1tLz55Oa2SWIjWR5E7VS3KKb346tK3P8AJZkTen7+xAcPu5gvszLBmy9yYQ945ZjQkiGOoYU3fQte+2nHj+d9FuJ3TTtbrrTVh1jhxUy7oqLlLXJzoB3YyT/nERqhACzPSqJVk1aKd3stn7/9b8+I8abXD8fz6E2xNsAC2rBmUICGf/Kkl7oYGbbOZlD0BoKnOT8T0Tvst+C87cGXWS6+fACv5nLPlUAtaAylc2XP7OYEBoYH3ivvLO9aIqMFl9d/S/VrmepOUuvY+tn21xbSlS2ZURu7rltqit/uXQqZgqKWX9uDm9tW/d3+nMekot2ft8jT8L7J37AkgHwB1jqOR8q5FbtGlVdkzZSlCGiY+wGIE94kcsw0I8GB/OfSsFWGmny/AakXwNJZu3AJgXF8N65k4wb5MwSUH5MtTG2X0bQ9DoR+lI6VWGqK3TnHVFgw67o4+hpc7/yQud8UfMWGncPrE+mtRWeuoNDnv8T8ZhcsOy/4pIARDLAHWLmmgr0vYVPEqXhX9t8Xt7GPGRpOF3vwOV3cceVetUDlZQS7dY71YkMkUEUwx5UIMcLd0qEPsVekUCCx6JCNQhqMPaKEsxm4T3mmTPnSWFCvaAsG1htx0PP6/lWecbFMlY9RwrMDIH61W1cUqsmNfl5UXqE+s4K5daFUgfvWtEIqK8y1WijUcN7KQpZ+lFyFcjP4bCYY4sjE3Vt2bfeYHNmuHkihQT5kcvOs2MqV40rUI3k9uS83f6GnDxhJ3m9DpOC7ScNKhFxKIqgAL7K6qgDYAFQIryFXs3tBNydNtvjdP9zqrFU1omM04zw//wDctn/eF+kVkeCx3/qfyD/Uw5r5nqcewjutuzftM7GFCy7E+E0HgcVCLnUg0lz0HhVhJ2zL5kuJYoWdSc1wjQfhHWko03V20iaYRc9tjI4n2l99i1deGSlE1K0VYbYHs7EPfYKvJRufD/xWWrjb+GkrvmI63CJbxvi4tKLdsQToFG/mY2FLhsM6ks82PShd5pFPCeyYKm9itSdYPTx/Snr9pNS7uiCpiFmywEXFezD3bs2UyqT3dYiPiJ+HrW+hj404f3Hd8R6mWUdXsA8b4VdwqrZtMzyCT+GTMll2bXbNMb9I0YbF08Q3Ukrff58POxS6ScPCtREvDsloBnCsRmJYvCqIyqVG53YHXkANyOh32aWi+3365md0pQRQHuC2JSBdIaNQDEjMOcSTpzk0zUM2+xZFzy3y79dILxBK5SU1VWu5AMq21zkBwDI17u2uu3Olhllez5K/F6be2oKkssrSXXPrU+xGHUGGYnO4YsAFm37EOCJG7EgasT3ecmpGo3stl9b2+noI6U3bz/B7eV7ZBUMouZyBqFAYWpC/CQCpA5xlJ2FJGcZp3s7W/f8AP3sW9y4y602GeB7N3ChddGADoV0MCP8A3Ax5yD1jLVxsE7PbZ9cmWwpqLcZe3p+TqHZ/iIxFhXOjbOOjj3h5HceBFeVxlB0KrS24ehmqxdOVizH8HD95e63XkfA9aSlinHR7DU8Tl0ewFg7r2GhgcvMdPEeHhV1SMayutyypGNRXQ1xfD7eISfijRhv5GNxWWnXnQlbhyMkakqTs9hSeFuvvMY8z962d/CWyLu8TJ4TBlGzK8H+rUH15UKlRSVpL5Cyldalfans7Zx9rJfX2d5R/LvDWDyGb4kJ+Fo8NdafAY6rgp5qbzQ4x/jn5r3MVWhGaOIcQ4HdsXms3lyup16EcmU81PI17/D4mniKaqU3dPrU5FSLhLKwjD8Imrbi3LLnZljqFNL3iJnPLPZO5Oqmj3iJmGlrsW5EgUrqAzCviHZe6m4NFVEwqQkxPDWXcGnUkG4C1o0wxuDw7Oe46OOqMrD6VXmQmY+xHDMtt4MlILD8P9419BSSdxZO4td80eA1/Sqdis2XZrsyGQXLogtqF6LyJ8TTwVtSa8DV2MHbtjRRTBsD4zESCBUIct7RYFluliNDVsXoWRYFY8aIxN7tQBvf4eYIWbRxbANduSlhT8KjR7h8zoPLxry/bmIdaosPF2itZeb4I6uBw91nZpbPCXuEvdMA6knc1xZYmMPDA6zqKOiL/APG2bXdtgSOcSf350ndVamshcspbirG8aYmLQOY6Zj3m9OS1rpYWKV57cuBdGCW427L9mzm9tf1bcA669TPOsmOx+nd09iqviLLLEe8U77C2Nhq35CsGH8Kzv2KaPhWdlZtBQSfdUfM9KbNmdlux87btxYL/AIXMIYSWMt5n9BA9Kt7yzuuBZns9BH2v7PrdW0qqAfaKpIA2KmfsK39nY103JyeliylNSvmGV7s/ZYZTbEKqov8ASo2j6fKsyxtVO6erbbEVZrYA452ZR7BCqAwB1jUjQlZ81U+laML2hOFXxPRliqqUvFxFXBOAoIW6ko4gg8jyI6a1qxOMk/FB6o0TdoWjwNHa4CjWThnEhdbbHcdCD1E/UjaudLGSjUVaPHdGOVfVTXuVWf5QyZdUOw6dPkYp3ao819y2Xj15i17hwuIN23JtvBdBzG4Yf1Ca0JLEUu7nutmM0qsLPc2vDMfbvpmtsD1HMenLyrh16E6MrSRy6tOVN2YRfwqsNRVcajixY1HEDsWDaPd25j8x+lXSmqi13LZSU1qU9oMY1i3/AIhNUH+YImB+LTl1qzBUVXn3L34fgri4pNT4GZbt/gj75tg+ZWur/wCFxcdk/uRVKXCZQe32BX3bzDwH8xflFOuxsXLeP7AliKS3khT2i7RYDFINLjOvuMtvIVnfVm1H9O3lXT7P7Px2GndWSe6bvf5LfzMOIxGHqKzvfgJeE3hmAGvpXomcy50bheGtlRIrOyDX/p6cgKiYSVvBgcqYJDF8JRxtSsDRkuNdmVIJAqKbQNjA47gBDkRV8amgykHrwaypEK3/APS5H/yotkuxjft27WEvQqqCjGOrEQCep2pWLYSdkOHC8+Zx3EMn+ptwvkNzS21IdItXxTEPr16oEBuGgAHxXDluCGFFOxDKca7NFJZPlVikMpCHAontVF5bhtg94JGYgcgTt50tbvMj7q2bhfYthlv4tjoWA7aWlCphsGxbREDMojkqqomvM1OxKsrzr1Ulu7HR/rVpGEX5IdcTxz5QrkNcI1VfdHgPLqa5dKjDM3D4eF9zp0k7XYJhOEXbpjYfvc1ZUxNOmWOaW5qOF8Bt2dW1auVXxk6ui2KJ1nLRD5WATN4TWBpuVjK1eVgbDWI1O51NWznwRbOfBE7luY6Ak/LahGVgKVj5bVByI5C3iyx7M/1TWrDu+b0NNB3v6DF7O/pWVTMymeixvUzkzinG4GAV+R+1bKVa9mbKVa9mF4Zs1tLnMe99m/X0qmayycOfSKJ+GbiBcTsReVuTiD5jb7/Sr6E70muRbSneDXIznHMQtp0tvoHnITtO5U+OunrXUwtOVWDnHW2/5HVeKaT4/cqwSkPnsvkfpyPmOdSo045aiui6TTVpbGowPaUbXx7NvxQSh8/w1y6uAe9J3XLiYp4b/rqh9bdXEggg7EEEHyIrntOLszK046FWMsgo4IlWVgw8xFPSm1NNbp6Bj4mflXHaOy9GYfIkflX1uDzRT5o5M45ZNeZTbbWmEGeHvRStCSQ0wmNymQaVoQ3nZbipO5mqJqxGdAwd2QKqCmXuOYophPbZpwlWNsAikaA0ZTH8JUuTSXsJYw635FbbFtgTtDiCbKWxq1xwI8B19SvypQWHnCVWzbW2OW56nmaFhWhrbxINAh6b461CHq3xUIWre6VCFgZY721EFjJdpuJ4cdyyoLczTxTHSG3YDgpyf4lh3mkW52UbNcPidQB4HrXm+28cr/062XxefJfuzqYGhb+5L2Nrg+FKDJ9SdSa81UxMnojoymC8Y7YYXCgopDOPhXU+vT1rRheyMTivE1Zc2ZalaEfjfsYjiPazE4tvZWz7P2hCKFPeJY5RLeZ5V6Wh2PhsJB1aniyq/lp5GSWLlOSjT0X1Owi2FRLYOihR6KAPyFeCcnKTnzv9TXHmTmlsQGwNycwO4P3qyqrWaLKitZhQFVFdxNxNS90ryRdfNv7AfOt1FqFO/Nmui8sL8xpgL2dB+IaMPHrWStHLLyM1SOWQQBVVxLlOJtgx5VZCVh4SsB8OXK7odj3h9m/I+tXVnmipFtZ5oqRDjafywfwsv17v/dTYV+Nrmv5JQl4rGK/iRhs9i2eYcR8iK9H+npNYhx5pmbH/APC/JozfDcW9sCZIHzHrXoMX2ZGqs0NH9GZcL2nKHhqarnxX5NhwziFu8sMQfH8jXk8Rh6lCW1vI7UZqSzQd0E2+HPabPYYr1UE5T6VS68Kiy1F78QuakrSI9reN42xY/wAThglxEH8+y6yyj/8AIrKZjrvpr1puz8JhK1Xuat038Mlx8n+xhrXp6pXOA42/nd3gDMzNA2GYzA8Na+g04ZIKN9lY5M555OXMpQ604hYLutQgxwbSaVlckavgeMCEVVJAOpcDxGdQRWeSAPLelAZHjCDToJIHSKjILL9sTtVdhDhuCxecab1tLS3FPOKjlZUL/u+L6lvlSrUAxTEmjYgwtX8ooEPBitagCw4oLqzAUAAWJ7UW10WSfpRUbkSEHEe0V25oDlHQU6ikNYX4YgsM0xOsRmjnE86Mr203G04m6Pbh1traw9lbaKAozEs0ARrECuAuwoTm6labbeumn5NjxzStBCfH9osTeEPebL+FTkX1CxPrXQodnYWi7wgr83q/qZp4mpPdimt5Vcf9hRPEMODyYn/irEfUCuX2y8uBqW5fui/Cq9VdcDt625M/KvnDlbQ6t7aFHG+K2cJZa7fbKo2HxM3JVHMmrcLhauKqqnSV39vNlcppasw/8NeP3MZjMZcfQFbWVJkIuZwo8TvJ6mu925gYYTDUYR3u7vm9BKVZ1b32VrHRMXiVtrmYwB8yegrzNOnKpK0S2EXN2QHgLRZC7CGuHMR0HIeggVfWklLLHZF05JPKuBlu0fEruGv23tHTv5hyaMujfM12cJhI1sO3UWj2LISjUfdvlc03BuP2r6rrkdp7jHUkb5fxbGuRicFUot8UuP5KKtCVP0DrlwZ8vOKzqLy3FSeW5VdWHVvGD5HT9KeLvFodO8WiHG1/kP6H5EH8qbCv+6gUX40Yn+IDRYtDmbg+ik16X9Oq+Kk/J/co7Qf9lrzRlTdXJrvXuDhIR3sbcsvntNB+h8COdZsRh6daOWauaKFedKV4s2PAe3SgAYgZP6tSh8dNVry+N7Bmrypa/f8Ak69PHQnpPR/Q6Hw7F2ryZ7bKwI1ghlIO4MaEV5etTq0pZZpr6FzPz9/ETgIweOuW00ttFy2OivPd9CGHkBX0PsjGPFYWM5brR+q/JysRTyS02ZmDXTKD4GoQNwl2DQYJIfcPvSwHr8o/Wq2V2Oi8G4zkUCaplEBqOH483NqraIOGHdiihii0xmm3CWPbnWkaBY4PhLFqyymZyguYiWgTJPwrIgAb1ou2G9xZgrhMsd2Ykn9+tOgjTBnMwqN2IEXb5LeWlBIhHEY4W1nnyFQBm8Zj2c6maZRCkDFqYY+BokC8KuooMDGysCNqQQgcLO1S5Lkv+m3OkDqdBUzINx7/AA+wb/8AULWZSoUOZOknKRAnzrkduztgpJcbfc14S3eezN52t7fphZt4e01+7tMH2S+bD3j4D515ns79P1cT46ryx+r9jRUrwjpuzj/HeL4nF3DcxDlm5LGVUHRF5fevbYTB0MLDJRVvu/VmKpVc9xl2Q7U3MAtz2dpWe5l7zE6BZgQNxqT61j7S7LjjnHPJpLgiyjXVOLVrnS+xj3sZaS9iWzMS/KFAztAA5CABXk+1I0sJVlSoqyVvsdWjW/sp8WNO3Ha61w+xJhrzAi1anU/1N0QdfSsfZfZlTHVOUVu+uJmnUUFmf+zA8H4o2LspnOZxmZz1Zyflzr1mPhHDwhCCsuHsN2Y3KpOb8jO9vOKNaxFlLTlWsAPmXcXG1HyH/wAqv7Kw8alGcqiupaexO0a7zxjF7ajf+Gnbhheazi7pb2jZkuMdnO6MeQPLofSsnbXZEXTVShHZWaXLn7CYbEOXgn7fg7JcIZQRz09eVeJSyuzNMdHYr4k02T/UKagrVPQlNWmcy/i7dizhhzzufksf91er/Tsf7tR+S+5l7QfhS8zC2OKSsNMjmK9YpNHKaPXRm6EU2ZCpWDWweZI6Utyy5nb73sNczW7j22/EjFT6kb0J06dVWmk156lkJyj8LBuJcWvYghr91rhUQCxkgTMUKOHpUFanG3oNOrKfxMCNXFZ5UIFYWyTryqEY3wN3JdWeYy+ROv3iq9xDU8PBYgTvSMrOmcHsC3bHlVMmMHW8XJ30oWJcJIjXrTIIM2Ig1LEPzu3FgyOoTVt3Yyx58oAAgQNavytDZRlw+wHUKNGA260G8u5HoF8OSGIO4FSQGe2ATJjbWmYWZviOJLMaKQUgQGnGPg1QBdaoEDLJqAG+EtgrmOg+p8hSMRhoukbAJ00k/PrSkCMIZbv6nxM1LEGGFwxDSJB5dTStJ7kHWGtrr4fSgAV8T7Irdm4jFTzG4NOpWGuZXjXCzhyAxmecRRi7gRquzXbcYThr21Ga+rN7MEd2H1zN4A5tPKvN9o9jSxONVR/A0r+3D3NtLEKFOz3RzbiWMuX7rXLzs9xt2bfyHQeAr0FKlCjBQpqyRRKbm7yN9/DW2oF+TogQ+ne/SuF29e9NLjf9jo9nS0l7GD4zfN69cund2J9J0Hyiu/hqapUowXBHPq1M83LmAeyIq+4hvexP8R7uGIs4qbtgwM29y2Oo/EB03rz3afYVPEJ1KPhn9H+DbSxb2n8/ydeGNS6iNadXtsCyspkGvG91KnJqaaa0OjHVXOZfxhuy2FUcluE+pQD7GvVfpyNo1Jea/c5+Pfwr1Ofoa9Kc4NwV6GB/ZpWBjk39PrRQSGJw63kII73KpsQyGPwpRojQ7U6dxkU2LJZgopgjrBdmLrHaQOlJmQHI0Fnha21ylaXMJczGL94kbz+4qIJuex1oXF9qCO6YK9DSyFtqaLE8b1CLvVaiA0HB0mCaDCPFeRFAYpNgHlTXI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13" name="Group 12"/>
          <p:cNvGrpSpPr/>
          <p:nvPr/>
        </p:nvGrpSpPr>
        <p:grpSpPr>
          <a:xfrm>
            <a:off x="421505" y="4646474"/>
            <a:ext cx="8417695" cy="1754326"/>
            <a:chOff x="421505" y="4646474"/>
            <a:chExt cx="8417695" cy="1754326"/>
          </a:xfrm>
        </p:grpSpPr>
        <p:pic>
          <p:nvPicPr>
            <p:cNvPr id="3081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0" r="16796"/>
            <a:stretch/>
          </p:blipFill>
          <p:spPr bwMode="auto">
            <a:xfrm>
              <a:off x="421505" y="4646474"/>
              <a:ext cx="2051221" cy="175432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6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0" r="16796"/>
            <a:stretch/>
          </p:blipFill>
          <p:spPr bwMode="auto">
            <a:xfrm>
              <a:off x="6787979" y="4646474"/>
              <a:ext cx="2051221" cy="175432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324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88661" y="2639036"/>
            <a:ext cx="1264920" cy="12192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66FF"/>
              </a:buClr>
              <a:buSzPct val="60000"/>
              <a:defRPr/>
            </a:pPr>
            <a:endParaRPr lang="en-US" altLang="en-US" sz="2800" b="1" kern="0" dirty="0">
              <a:solidFill>
                <a:srgbClr val="FF99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/>
            </a:endParaRPr>
          </a:p>
          <a:p>
            <a:pPr algn="ctr"/>
            <a:r>
              <a:rPr lang="en-US" altLang="en-US" sz="4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RV</a:t>
            </a:r>
            <a:endParaRPr lang="en-IN" sz="4800" dirty="0">
              <a:solidFill>
                <a:srgbClr val="FFFF00"/>
              </a:solidFill>
            </a:endParaRPr>
          </a:p>
          <a:p>
            <a:pPr algn="ctr"/>
            <a:endParaRPr lang="en-IN" sz="2800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05137" y="5111859"/>
            <a:ext cx="1264920" cy="1219200"/>
          </a:xfrm>
          <a:prstGeom prst="ellipse">
            <a:avLst/>
          </a:prstGeom>
          <a:solidFill>
            <a:srgbClr val="720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66FF"/>
              </a:buClr>
              <a:buSzPct val="60000"/>
              <a:defRPr/>
            </a:pPr>
            <a:endParaRPr lang="en-US" altLang="en-US" sz="2800" b="1" kern="0" dirty="0">
              <a:solidFill>
                <a:srgbClr val="FF99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/>
            </a:endParaRPr>
          </a:p>
          <a:p>
            <a:pPr algn="ctr"/>
            <a:r>
              <a:rPr lang="en-US" altLang="en-US" sz="4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LV</a:t>
            </a:r>
            <a:endParaRPr lang="en-IN" sz="4800" dirty="0">
              <a:solidFill>
                <a:srgbClr val="FFFF00"/>
              </a:solidFill>
            </a:endParaRPr>
          </a:p>
          <a:p>
            <a:pPr algn="ctr"/>
            <a:endParaRPr lang="en-IN" sz="2800" dirty="0">
              <a:solidFill>
                <a:prstClr val="white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447800" y="2133602"/>
            <a:ext cx="7467601" cy="2376035"/>
            <a:chOff x="3209185" y="1451019"/>
            <a:chExt cx="5715001" cy="2376035"/>
          </a:xfrm>
        </p:grpSpPr>
        <p:sp>
          <p:nvSpPr>
            <p:cNvPr id="2" name="Rectangle 1"/>
            <p:cNvSpPr/>
            <p:nvPr/>
          </p:nvSpPr>
          <p:spPr>
            <a:xfrm>
              <a:off x="3676880" y="1451019"/>
              <a:ext cx="5247306" cy="237603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66FF"/>
                </a:buClr>
                <a:buSzPct val="60000"/>
                <a:defRPr/>
              </a:pPr>
              <a:r>
                <a:rPr lang="en-US" altLang="en-US" sz="28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/>
                  <a:sym typeface="Wingdings"/>
                </a:rPr>
                <a:t> </a:t>
              </a:r>
              <a:r>
                <a:rPr lang="en-US" altLang="en-US" sz="2800" b="1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/>
                </a:rPr>
                <a:t>TOF </a:t>
              </a:r>
            </a:p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66FF"/>
                </a:buClr>
                <a:buSzPct val="60000"/>
                <a:defRPr/>
              </a:pPr>
              <a:r>
                <a:rPr lang="en-US" altLang="en-US" sz="28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/>
                  <a:sym typeface="Wingdings"/>
                </a:rPr>
                <a:t> </a:t>
              </a:r>
              <a:r>
                <a:rPr lang="en-US" altLang="en-US" sz="28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/>
                  <a:sym typeface="Wingdings"/>
                </a:rPr>
                <a:t>Pul. Atresia/VSD</a:t>
              </a:r>
            </a:p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66FF"/>
                </a:buClr>
                <a:buSzPct val="60000"/>
                <a:defRPr/>
              </a:pPr>
              <a:r>
                <a:rPr lang="en-US" altLang="en-US" sz="28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/>
                  <a:sym typeface="Wingdings"/>
                </a:rPr>
                <a:t> </a:t>
              </a:r>
              <a:r>
                <a:rPr lang="en-US" altLang="en-US" sz="28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/>
                </a:rPr>
                <a:t>DORV/VSD/PS</a:t>
              </a:r>
            </a:p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66FF"/>
                </a:buClr>
                <a:buSzPct val="60000"/>
                <a:defRPr/>
              </a:pPr>
              <a:r>
                <a:rPr lang="en-US" altLang="en-US" sz="28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/>
                  <a:sym typeface="Wingdings"/>
                </a:rPr>
                <a:t> </a:t>
              </a:r>
              <a:r>
                <a:rPr lang="en-US" altLang="en-US" sz="28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/>
                </a:rPr>
                <a:t>DTGA/VSD/Severe PS</a:t>
              </a:r>
            </a:p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66FF"/>
                </a:buClr>
                <a:buSzPct val="60000"/>
                <a:defRPr/>
              </a:pPr>
              <a:r>
                <a:rPr lang="en-US" altLang="en-US" sz="28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/>
                  <a:sym typeface="Wingdings"/>
                </a:rPr>
                <a:t> </a:t>
              </a:r>
              <a:r>
                <a:rPr lang="en-US" altLang="en-US" sz="28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/>
                </a:rPr>
                <a:t>VSD/PS</a:t>
              </a:r>
            </a:p>
          </p:txBody>
        </p:sp>
        <p:cxnSp>
          <p:nvCxnSpPr>
            <p:cNvPr id="32" name="Straight Connector 31"/>
            <p:cNvCxnSpPr>
              <a:endCxn id="2" idx="1"/>
            </p:cNvCxnSpPr>
            <p:nvPr/>
          </p:nvCxnSpPr>
          <p:spPr>
            <a:xfrm>
              <a:off x="3209185" y="2639037"/>
              <a:ext cx="467695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1447800" y="4813518"/>
            <a:ext cx="7467600" cy="1815882"/>
            <a:chOff x="1447800" y="4813518"/>
            <a:chExt cx="7467600" cy="1815882"/>
          </a:xfrm>
        </p:grpSpPr>
        <p:sp>
          <p:nvSpPr>
            <p:cNvPr id="21" name="Rectangle 20"/>
            <p:cNvSpPr/>
            <p:nvPr/>
          </p:nvSpPr>
          <p:spPr>
            <a:xfrm>
              <a:off x="3671904" y="4813518"/>
              <a:ext cx="5243496" cy="1815882"/>
            </a:xfrm>
            <a:prstGeom prst="rect">
              <a:avLst/>
            </a:prstGeom>
            <a:solidFill>
              <a:srgbClr val="002E5C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en-US" sz="28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/>
                  <a:sym typeface="Wingdings"/>
                </a:rPr>
                <a:t> </a:t>
              </a:r>
              <a:r>
                <a:rPr lang="en-US" altLang="en-US" sz="28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/>
                  <a:sym typeface="Wingdings"/>
                </a:rPr>
                <a:t>Tricuspid Atresia/Restr.VSD/PS</a:t>
              </a:r>
            </a:p>
            <a:p>
              <a:r>
                <a:rPr lang="en-US" altLang="en-US" sz="28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/>
                  <a:sym typeface="Wingdings"/>
                </a:rPr>
                <a:t> </a:t>
              </a:r>
              <a:r>
                <a:rPr lang="en-US" altLang="en-US" sz="28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/>
                  <a:sym typeface="Wingdings"/>
                </a:rPr>
                <a:t>Single Ventricle (LV)/PS</a:t>
              </a:r>
            </a:p>
            <a:p>
              <a:r>
                <a:rPr lang="en-US" altLang="en-US" sz="28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/>
                  <a:sym typeface="Wingdings"/>
                </a:rPr>
                <a:t> </a:t>
              </a:r>
              <a:r>
                <a:rPr lang="en-US" altLang="en-US" sz="28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/>
                  <a:sym typeface="Wingdings"/>
                </a:rPr>
                <a:t>Pul. Atresia/Intact IVS/Small RV</a:t>
              </a:r>
            </a:p>
            <a:p>
              <a:r>
                <a:rPr lang="en-US" altLang="en-US" sz="28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/>
                  <a:sym typeface="Wingdings"/>
                </a:rPr>
                <a:t> </a:t>
              </a:r>
              <a:r>
                <a:rPr lang="en-US" altLang="en-US" sz="2800" b="1" kern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/>
                  <a:sym typeface="Wingdings"/>
                </a:rPr>
                <a:t>LSVC to </a:t>
              </a:r>
              <a:r>
                <a:rPr lang="en-US" altLang="en-US" sz="28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/>
                  <a:sym typeface="Wingdings"/>
                </a:rPr>
                <a:t>LA</a:t>
              </a:r>
            </a:p>
          </p:txBody>
        </p:sp>
        <p:cxnSp>
          <p:nvCxnSpPr>
            <p:cNvPr id="37" name="Straight Connector 36"/>
            <p:cNvCxnSpPr>
              <a:endCxn id="21" idx="1"/>
            </p:cNvCxnSpPr>
            <p:nvPr/>
          </p:nvCxnSpPr>
          <p:spPr>
            <a:xfrm>
              <a:off x="1447800" y="5721459"/>
              <a:ext cx="222410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/>
          <p:cNvSpPr/>
          <p:nvPr/>
        </p:nvSpPr>
        <p:spPr>
          <a:xfrm>
            <a:off x="1600200" y="166807"/>
            <a:ext cx="3609707" cy="166199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C000"/>
                </a:solidFill>
              </a:rPr>
              <a:t> </a:t>
            </a:r>
            <a:r>
              <a:rPr lang="en-US" sz="4800" b="1" dirty="0" err="1" smtClean="0">
                <a:solidFill>
                  <a:srgbClr val="FFC000"/>
                </a:solidFill>
              </a:rPr>
              <a:t>Fallot’s</a:t>
            </a:r>
            <a:r>
              <a:rPr lang="en-US" sz="4800" b="1" dirty="0" smtClean="0">
                <a:solidFill>
                  <a:srgbClr val="FFC000"/>
                </a:solidFill>
              </a:rPr>
              <a:t> </a:t>
            </a:r>
          </a:p>
          <a:p>
            <a:pPr algn="ctr"/>
            <a:r>
              <a:rPr lang="en-US" sz="4800" b="1" dirty="0" smtClean="0">
                <a:solidFill>
                  <a:srgbClr val="FFC000"/>
                </a:solidFill>
              </a:rPr>
              <a:t>   physiology  </a:t>
            </a:r>
            <a:endParaRPr lang="en-IN" sz="4800" dirty="0">
              <a:solidFill>
                <a:srgbClr val="FFC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019800" y="149183"/>
            <a:ext cx="2971800" cy="1107996"/>
            <a:chOff x="6172200" y="149183"/>
            <a:chExt cx="2971800" cy="1107996"/>
          </a:xfrm>
        </p:grpSpPr>
        <p:grpSp>
          <p:nvGrpSpPr>
            <p:cNvPr id="31" name="Group 30"/>
            <p:cNvGrpSpPr/>
            <p:nvPr/>
          </p:nvGrpSpPr>
          <p:grpSpPr>
            <a:xfrm>
              <a:off x="6172200" y="149183"/>
              <a:ext cx="2971800" cy="1107996"/>
              <a:chOff x="5791200" y="207258"/>
              <a:chExt cx="2578314" cy="1107996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5791200" y="207258"/>
                <a:ext cx="2578314" cy="110799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FF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srgbClr val="00FFFF"/>
                    </a:solidFill>
                  </a:rPr>
                  <a:t>Cyanotic CHD   </a:t>
                </a:r>
                <a:endParaRPr lang="en-US" sz="2800" b="1" dirty="0">
                  <a:solidFill>
                    <a:srgbClr val="FFFF00"/>
                  </a:solidFill>
                </a:endParaRPr>
              </a:p>
              <a:p>
                <a:pPr algn="ctr"/>
                <a:endParaRPr lang="en-US" sz="3800" b="1" dirty="0" smtClean="0">
                  <a:solidFill>
                    <a:srgbClr val="00FFFF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5919492" y="703181"/>
                <a:ext cx="929478" cy="461665"/>
              </a:xfrm>
              <a:prstGeom prst="rect">
                <a:avLst/>
              </a:prstGeom>
              <a:solidFill>
                <a:srgbClr val="680000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↓</a:t>
                </a:r>
                <a:r>
                  <a:rPr lang="en-US" sz="2400" b="1" dirty="0">
                    <a:solidFill>
                      <a:prstClr val="white"/>
                    </a:solidFill>
                  </a:rPr>
                  <a:t> PBF </a:t>
                </a:r>
                <a:endParaRPr lang="en-IN" altLang="en-US" sz="2400" b="1" kern="0" dirty="0">
                  <a:solidFill>
                    <a:prstClr val="white"/>
                  </a:solidFill>
                  <a:cs typeface="Arial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6848970" y="685800"/>
                <a:ext cx="641521" cy="46166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prstClr val="white"/>
                    </a:solidFill>
                  </a:rPr>
                  <a:t>PS</a:t>
                </a:r>
                <a:endParaRPr lang="en-IN" sz="2400" dirty="0">
                  <a:solidFill>
                    <a:srgbClr val="00FFFF"/>
                  </a:solidFill>
                </a:endParaRPr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8128004" y="627725"/>
              <a:ext cx="854729" cy="461665"/>
            </a:xfrm>
            <a:prstGeom prst="rect">
              <a:avLst/>
            </a:prstGeom>
            <a:solidFill>
              <a:srgbClr val="430086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VSD</a:t>
              </a:r>
              <a:endParaRPr lang="en-IN" sz="2400" dirty="0">
                <a:solidFill>
                  <a:srgbClr val="00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377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1524000"/>
            <a:ext cx="403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Symptoms</a:t>
            </a:r>
            <a:endParaRPr lang="en-US" sz="40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5400" y="2521565"/>
            <a:ext cx="6845977" cy="27392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prstClr val="white"/>
                </a:solidFill>
              </a:rPr>
              <a:t> </a:t>
            </a:r>
          </a:p>
          <a:p>
            <a:r>
              <a:rPr lang="en-US" sz="3200" b="1" dirty="0">
                <a:solidFill>
                  <a:prstClr val="white"/>
                </a:solidFill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</a:rPr>
              <a:t>1. Late onset of cyanosis ( &gt; 6 months )</a:t>
            </a:r>
          </a:p>
          <a:p>
            <a:endParaRPr lang="en-US" sz="800" b="1" dirty="0" smtClean="0">
              <a:solidFill>
                <a:prstClr val="white"/>
              </a:solidFill>
            </a:endParaRPr>
          </a:p>
          <a:p>
            <a:r>
              <a:rPr lang="en-US" sz="3200" b="1" dirty="0" smtClean="0">
                <a:solidFill>
                  <a:prstClr val="white"/>
                </a:solidFill>
              </a:rPr>
              <a:t> 2</a:t>
            </a:r>
            <a:r>
              <a:rPr lang="en-US" sz="3200" b="1" dirty="0">
                <a:solidFill>
                  <a:prstClr val="white"/>
                </a:solidFill>
              </a:rPr>
              <a:t>. </a:t>
            </a:r>
            <a:r>
              <a:rPr lang="en-US" sz="3200" b="1" dirty="0" smtClean="0">
                <a:solidFill>
                  <a:prstClr val="white"/>
                </a:solidFill>
              </a:rPr>
              <a:t>Squatting /Cyanotic spells</a:t>
            </a:r>
          </a:p>
          <a:p>
            <a:endParaRPr lang="en-US" sz="800" b="1" dirty="0" smtClean="0">
              <a:solidFill>
                <a:prstClr val="white"/>
              </a:solidFill>
            </a:endParaRPr>
          </a:p>
          <a:p>
            <a:r>
              <a:rPr lang="en-US" sz="3200" b="1" dirty="0" smtClean="0">
                <a:solidFill>
                  <a:prstClr val="white"/>
                </a:solidFill>
              </a:rPr>
              <a:t> 3</a:t>
            </a:r>
            <a:r>
              <a:rPr lang="en-US" sz="3200" b="1" dirty="0">
                <a:solidFill>
                  <a:prstClr val="white"/>
                </a:solidFill>
              </a:rPr>
              <a:t>. No </a:t>
            </a:r>
            <a:r>
              <a:rPr lang="en-US" sz="3200" b="1" dirty="0" smtClean="0">
                <a:solidFill>
                  <a:prstClr val="white"/>
                </a:solidFill>
              </a:rPr>
              <a:t>CHF</a:t>
            </a:r>
          </a:p>
          <a:p>
            <a:endParaRPr lang="en-US" sz="800" b="1" dirty="0" smtClean="0">
              <a:solidFill>
                <a:prstClr val="white"/>
              </a:solidFill>
            </a:endParaRPr>
          </a:p>
          <a:p>
            <a:r>
              <a:rPr lang="en-US" sz="3200" b="1" dirty="0" smtClean="0">
                <a:solidFill>
                  <a:prstClr val="white"/>
                </a:solidFill>
              </a:rPr>
              <a:t> 4</a:t>
            </a:r>
            <a:r>
              <a:rPr lang="en-US" sz="3200" b="1" dirty="0">
                <a:solidFill>
                  <a:prstClr val="white"/>
                </a:solidFill>
              </a:rPr>
              <a:t>. </a:t>
            </a:r>
            <a:r>
              <a:rPr lang="en-US" sz="3200" b="1" dirty="0" smtClean="0">
                <a:solidFill>
                  <a:prstClr val="white"/>
                </a:solidFill>
              </a:rPr>
              <a:t>Cerebral abscess may occur</a:t>
            </a:r>
          </a:p>
          <a:p>
            <a:endParaRPr lang="en-US" sz="1000" b="1" dirty="0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019800" y="149183"/>
            <a:ext cx="2971800" cy="1107996"/>
            <a:chOff x="6172200" y="149183"/>
            <a:chExt cx="2971800" cy="1107996"/>
          </a:xfrm>
        </p:grpSpPr>
        <p:grpSp>
          <p:nvGrpSpPr>
            <p:cNvPr id="13" name="Group 12"/>
            <p:cNvGrpSpPr/>
            <p:nvPr/>
          </p:nvGrpSpPr>
          <p:grpSpPr>
            <a:xfrm>
              <a:off x="6172200" y="149183"/>
              <a:ext cx="2971800" cy="1107996"/>
              <a:chOff x="5791200" y="207258"/>
              <a:chExt cx="2578314" cy="1107996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5791200" y="207258"/>
                <a:ext cx="2578314" cy="110799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FF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srgbClr val="00FFFF"/>
                    </a:solidFill>
                  </a:rPr>
                  <a:t>Cyanotic CHD   </a:t>
                </a:r>
                <a:endParaRPr lang="en-US" sz="2800" b="1" dirty="0">
                  <a:solidFill>
                    <a:srgbClr val="FFFF00"/>
                  </a:solidFill>
                </a:endParaRPr>
              </a:p>
              <a:p>
                <a:pPr algn="ctr"/>
                <a:endParaRPr lang="en-US" sz="3800" b="1" dirty="0" smtClean="0">
                  <a:solidFill>
                    <a:srgbClr val="00FFFF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919492" y="703181"/>
                <a:ext cx="929478" cy="461665"/>
              </a:xfrm>
              <a:prstGeom prst="rect">
                <a:avLst/>
              </a:prstGeom>
              <a:solidFill>
                <a:srgbClr val="680000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↓</a:t>
                </a:r>
                <a:r>
                  <a:rPr lang="en-US" sz="2400" b="1" dirty="0">
                    <a:solidFill>
                      <a:prstClr val="white"/>
                    </a:solidFill>
                  </a:rPr>
                  <a:t> PBF </a:t>
                </a:r>
                <a:endParaRPr lang="en-IN" altLang="en-US" sz="2400" b="1" kern="0" dirty="0">
                  <a:solidFill>
                    <a:prstClr val="white"/>
                  </a:solidFill>
                  <a:cs typeface="Arial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848970" y="685800"/>
                <a:ext cx="641521" cy="46166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prstClr val="white"/>
                    </a:solidFill>
                  </a:rPr>
                  <a:t>PS</a:t>
                </a:r>
                <a:endParaRPr lang="en-IN" sz="2400" dirty="0">
                  <a:solidFill>
                    <a:srgbClr val="00FFFF"/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8128004" y="627725"/>
              <a:ext cx="854729" cy="461665"/>
            </a:xfrm>
            <a:prstGeom prst="rect">
              <a:avLst/>
            </a:prstGeom>
            <a:solidFill>
              <a:srgbClr val="430086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VSD</a:t>
              </a:r>
              <a:endParaRPr lang="en-IN" sz="2400" dirty="0">
                <a:solidFill>
                  <a:srgbClr val="00FFFF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143000" y="380015"/>
            <a:ext cx="4267200" cy="646331"/>
          </a:xfrm>
          <a:prstGeom prst="rect">
            <a:avLst/>
          </a:prstGeom>
          <a:solidFill>
            <a:srgbClr val="6800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C000"/>
                </a:solidFill>
                <a:latin typeface="Candara" panose="020E0502030303020204" pitchFamily="34" charset="0"/>
              </a:rPr>
              <a:t>Fallot’s</a:t>
            </a:r>
            <a:r>
              <a:rPr lang="en-US" sz="36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  physiology</a:t>
            </a:r>
            <a:endParaRPr lang="en-IN" sz="36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46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1" y="2216527"/>
            <a:ext cx="8654229" cy="403187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altLang="en-US" sz="3200" b="1" kern="0" dirty="0">
                <a:solidFill>
                  <a:srgbClr val="FF0000"/>
                </a:solidFill>
                <a:cs typeface="Arial"/>
                <a:sym typeface="Wingdings"/>
              </a:rPr>
              <a:t></a:t>
            </a:r>
            <a:r>
              <a:rPr lang="en-US" altLang="en-US" sz="3200" b="1" kern="0" dirty="0">
                <a:solidFill>
                  <a:prstClr val="white"/>
                </a:solidFill>
                <a:cs typeface="Arial"/>
                <a:sym typeface="Wingdings"/>
              </a:rPr>
              <a:t> </a:t>
            </a:r>
            <a:r>
              <a:rPr lang="en-IN" altLang="en-US" sz="3200" b="1" kern="0" dirty="0" smtClean="0">
                <a:solidFill>
                  <a:prstClr val="white"/>
                </a:solidFill>
                <a:cs typeface="Arial"/>
                <a:sym typeface="Wingdings"/>
              </a:rPr>
              <a:t>JVP : Normal / </a:t>
            </a:r>
            <a:r>
              <a:rPr lang="en-IN" altLang="en-US" sz="3200" b="1" kern="0" dirty="0" err="1" smtClean="0">
                <a:solidFill>
                  <a:prstClr val="white"/>
                </a:solidFill>
                <a:cs typeface="Arial"/>
                <a:sym typeface="Wingdings"/>
              </a:rPr>
              <a:t>Prominant</a:t>
            </a:r>
            <a:r>
              <a:rPr lang="en-IN" altLang="en-US" sz="3200" b="1" kern="0" dirty="0" smtClean="0">
                <a:solidFill>
                  <a:prstClr val="white"/>
                </a:solidFill>
                <a:cs typeface="Arial"/>
                <a:sym typeface="Wingdings"/>
              </a:rPr>
              <a:t> </a:t>
            </a:r>
            <a:r>
              <a:rPr lang="en-IN" altLang="en-US" sz="3200" kern="0" dirty="0">
                <a:solidFill>
                  <a:prstClr val="white"/>
                </a:solidFill>
                <a:cs typeface="Arial"/>
                <a:sym typeface="Wingdings"/>
              </a:rPr>
              <a:t>'</a:t>
            </a:r>
            <a:r>
              <a:rPr lang="en-IN" altLang="en-US" sz="3200" b="1" kern="0" dirty="0">
                <a:solidFill>
                  <a:prstClr val="white"/>
                </a:solidFill>
                <a:cs typeface="Arial"/>
                <a:sym typeface="Wingdings"/>
              </a:rPr>
              <a:t>a</a:t>
            </a:r>
            <a:r>
              <a:rPr lang="en-IN" altLang="en-US" sz="3200" kern="0" dirty="0">
                <a:solidFill>
                  <a:prstClr val="white"/>
                </a:solidFill>
                <a:cs typeface="Arial"/>
                <a:sym typeface="Wingdings"/>
              </a:rPr>
              <a:t>'</a:t>
            </a:r>
            <a:r>
              <a:rPr lang="en-IN" altLang="en-US" sz="3200" b="1" kern="0" dirty="0">
                <a:solidFill>
                  <a:prstClr val="white"/>
                </a:solidFill>
                <a:cs typeface="Arial"/>
                <a:sym typeface="Wingdings"/>
              </a:rPr>
              <a:t> </a:t>
            </a:r>
            <a:endParaRPr lang="en-IN" altLang="en-US" sz="3200" b="1" kern="0" dirty="0" smtClean="0">
              <a:solidFill>
                <a:prstClr val="white"/>
              </a:solidFill>
              <a:cs typeface="Arial"/>
              <a:sym typeface="Wingdings"/>
            </a:endParaRPr>
          </a:p>
          <a:p>
            <a:r>
              <a:rPr lang="en-US" altLang="en-US" sz="3200" b="1" kern="0" dirty="0">
                <a:solidFill>
                  <a:srgbClr val="FF0000"/>
                </a:solidFill>
                <a:cs typeface="Arial"/>
                <a:sym typeface="Wingdings"/>
              </a:rPr>
              <a:t></a:t>
            </a:r>
            <a:r>
              <a:rPr lang="en-US" altLang="en-US" sz="3200" b="1" kern="0" dirty="0">
                <a:solidFill>
                  <a:prstClr val="white"/>
                </a:solidFill>
                <a:cs typeface="Arial"/>
                <a:sym typeface="Wingdings"/>
              </a:rPr>
              <a:t> </a:t>
            </a:r>
            <a:r>
              <a:rPr lang="en-US" altLang="en-US" sz="3200" b="1" kern="0" dirty="0" smtClean="0">
                <a:solidFill>
                  <a:prstClr val="white"/>
                </a:solidFill>
                <a:cs typeface="Arial"/>
                <a:sym typeface="Wingdings"/>
              </a:rPr>
              <a:t>Normal heart size</a:t>
            </a:r>
          </a:p>
          <a:p>
            <a:r>
              <a:rPr lang="en-US" altLang="en-US" sz="3200" b="1" kern="0" dirty="0">
                <a:solidFill>
                  <a:srgbClr val="FF0000"/>
                </a:solidFill>
                <a:cs typeface="Arial"/>
                <a:sym typeface="Wingdings"/>
              </a:rPr>
              <a:t></a:t>
            </a:r>
            <a:r>
              <a:rPr lang="en-US" altLang="en-US" sz="3200" b="1" kern="0" dirty="0">
                <a:solidFill>
                  <a:prstClr val="white"/>
                </a:solidFill>
                <a:cs typeface="Arial"/>
                <a:sym typeface="Wingdings"/>
              </a:rPr>
              <a:t> </a:t>
            </a:r>
            <a:r>
              <a:rPr lang="en-US" altLang="en-US" sz="3200" b="1" kern="0" dirty="0" smtClean="0">
                <a:solidFill>
                  <a:prstClr val="white"/>
                </a:solidFill>
                <a:cs typeface="Arial"/>
                <a:sym typeface="Wingdings"/>
              </a:rPr>
              <a:t>Quiet precordium / </a:t>
            </a:r>
            <a:r>
              <a:rPr lang="en-US" sz="3200" b="1" dirty="0" smtClean="0">
                <a:solidFill>
                  <a:prstClr val="white"/>
                </a:solidFill>
              </a:rPr>
              <a:t>Parasternal impulse : Mild</a:t>
            </a:r>
            <a:endParaRPr lang="en-US" altLang="en-US" sz="3200" b="1" kern="0" dirty="0">
              <a:solidFill>
                <a:prstClr val="white"/>
              </a:solidFill>
              <a:cs typeface="Arial"/>
              <a:sym typeface="Wingdings"/>
            </a:endParaRPr>
          </a:p>
          <a:p>
            <a:r>
              <a:rPr lang="en-US" altLang="en-US" sz="3200" b="1" kern="0" dirty="0">
                <a:solidFill>
                  <a:srgbClr val="FF0000"/>
                </a:solidFill>
                <a:cs typeface="Arial"/>
                <a:sym typeface="Wingdings"/>
              </a:rPr>
              <a:t></a:t>
            </a:r>
            <a:r>
              <a:rPr lang="en-US" altLang="en-US" sz="3200" b="1" kern="0" dirty="0">
                <a:solidFill>
                  <a:prstClr val="white"/>
                </a:solidFill>
                <a:cs typeface="Arial"/>
                <a:sym typeface="Wingdings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</a:rPr>
              <a:t>Systolic thrill : Uncommon</a:t>
            </a:r>
            <a:endParaRPr lang="en-US" altLang="en-US" sz="3200" b="1" kern="0" dirty="0" smtClean="0">
              <a:solidFill>
                <a:prstClr val="white"/>
              </a:solidFill>
              <a:cs typeface="Arial"/>
              <a:sym typeface="Wingdings"/>
            </a:endParaRPr>
          </a:p>
          <a:p>
            <a:r>
              <a:rPr lang="en-US" altLang="en-US" sz="3200" b="1" kern="0" dirty="0">
                <a:solidFill>
                  <a:srgbClr val="FF0000"/>
                </a:solidFill>
                <a:cs typeface="Arial"/>
                <a:sym typeface="Wingdings"/>
              </a:rPr>
              <a:t></a:t>
            </a:r>
            <a:r>
              <a:rPr lang="en-US" altLang="en-US" sz="3200" b="1" kern="0" dirty="0">
                <a:solidFill>
                  <a:prstClr val="white"/>
                </a:solidFill>
                <a:cs typeface="Arial"/>
                <a:sym typeface="Wingdings"/>
              </a:rPr>
              <a:t> </a:t>
            </a:r>
            <a:r>
              <a:rPr lang="en-US" altLang="en-US" sz="3200" b="1" kern="0" dirty="0" smtClean="0">
                <a:solidFill>
                  <a:prstClr val="white"/>
                </a:solidFill>
                <a:cs typeface="Arial"/>
                <a:sym typeface="Wingdings"/>
              </a:rPr>
              <a:t>S2  : Single (Widely split in Infundibular PS)</a:t>
            </a:r>
            <a:endParaRPr lang="en-IN" altLang="en-US" sz="3200" b="1" kern="0" dirty="0">
              <a:solidFill>
                <a:prstClr val="white"/>
              </a:solidFill>
              <a:cs typeface="Arial"/>
              <a:sym typeface="Wingdings"/>
            </a:endParaRPr>
          </a:p>
          <a:p>
            <a:r>
              <a:rPr lang="en-US" altLang="en-US" sz="3200" b="1" kern="0" dirty="0" smtClean="0">
                <a:solidFill>
                  <a:srgbClr val="FF0000"/>
                </a:solidFill>
                <a:cs typeface="Arial"/>
                <a:sym typeface="Wingdings"/>
              </a:rPr>
              <a:t></a:t>
            </a:r>
            <a:r>
              <a:rPr lang="en-US" altLang="en-US" sz="3200" b="1" kern="0" dirty="0" smtClean="0">
                <a:solidFill>
                  <a:prstClr val="white"/>
                </a:solidFill>
                <a:cs typeface="Arial"/>
                <a:sym typeface="Wingdings"/>
              </a:rPr>
              <a:t> </a:t>
            </a:r>
            <a:r>
              <a:rPr lang="en-US" altLang="en-US" sz="3200" b="1" kern="0" dirty="0" err="1" smtClean="0">
                <a:solidFill>
                  <a:prstClr val="white"/>
                </a:solidFill>
                <a:cs typeface="Arial"/>
                <a:sym typeface="Wingdings"/>
              </a:rPr>
              <a:t>Pul</a:t>
            </a:r>
            <a:r>
              <a:rPr lang="en-US" altLang="en-US" sz="3200" b="1" kern="0" dirty="0" smtClean="0">
                <a:solidFill>
                  <a:prstClr val="white"/>
                </a:solidFill>
                <a:cs typeface="Arial"/>
                <a:sym typeface="Wingdings"/>
              </a:rPr>
              <a:t>. ESM - </a:t>
            </a:r>
            <a:r>
              <a:rPr lang="en-US" altLang="en-US" sz="2800" b="1" kern="0" dirty="0" smtClean="0">
                <a:solidFill>
                  <a:prstClr val="white"/>
                </a:solidFill>
                <a:cs typeface="Arial"/>
                <a:sym typeface="Wingdings"/>
              </a:rPr>
              <a:t>I</a:t>
            </a:r>
            <a:r>
              <a:rPr lang="en-US" sz="2800" b="1" dirty="0" smtClean="0">
                <a:solidFill>
                  <a:prstClr val="white"/>
                </a:solidFill>
              </a:rPr>
              <a:t>nversely </a:t>
            </a:r>
            <a:r>
              <a:rPr lang="en-US" sz="2800" b="1" dirty="0">
                <a:solidFill>
                  <a:prstClr val="white"/>
                </a:solidFill>
              </a:rPr>
              <a:t>proportional to </a:t>
            </a:r>
            <a:r>
              <a:rPr lang="en-US" sz="2800" b="1" dirty="0" smtClean="0">
                <a:solidFill>
                  <a:prstClr val="white"/>
                </a:solidFill>
              </a:rPr>
              <a:t>cyanosis severity</a:t>
            </a:r>
            <a:endParaRPr lang="en-US" altLang="en-US" sz="2800" b="1" kern="0" dirty="0" smtClean="0">
              <a:solidFill>
                <a:prstClr val="white"/>
              </a:solidFill>
              <a:cs typeface="Arial"/>
              <a:sym typeface="Wingdings"/>
            </a:endParaRPr>
          </a:p>
          <a:p>
            <a:r>
              <a:rPr lang="en-US" altLang="en-US" sz="3200" b="1" kern="0" dirty="0">
                <a:solidFill>
                  <a:srgbClr val="FF0000"/>
                </a:solidFill>
                <a:cs typeface="Arial"/>
                <a:sym typeface="Wingdings"/>
              </a:rPr>
              <a:t></a:t>
            </a:r>
            <a:r>
              <a:rPr lang="en-US" altLang="en-US" sz="3200" b="1" kern="0" dirty="0">
                <a:solidFill>
                  <a:prstClr val="white"/>
                </a:solidFill>
                <a:cs typeface="Arial"/>
                <a:sym typeface="Wingdings"/>
              </a:rPr>
              <a:t> </a:t>
            </a:r>
            <a:r>
              <a:rPr lang="en-US" altLang="en-US" sz="3200" b="1" kern="0" dirty="0" smtClean="0">
                <a:solidFill>
                  <a:prstClr val="white"/>
                </a:solidFill>
                <a:cs typeface="Arial"/>
                <a:sym typeface="Wingdings"/>
              </a:rPr>
              <a:t>Diastole  : Clear (No S3, S4 or Diastolic murmur)</a:t>
            </a:r>
          </a:p>
          <a:p>
            <a:r>
              <a:rPr lang="en-US" altLang="en-US" sz="3200" b="1" kern="0" dirty="0" smtClean="0">
                <a:solidFill>
                  <a:srgbClr val="FF0000"/>
                </a:solidFill>
                <a:cs typeface="Arial"/>
                <a:sym typeface="Wingdings"/>
              </a:rPr>
              <a:t></a:t>
            </a:r>
            <a:r>
              <a:rPr lang="en-US" altLang="en-US" sz="3200" b="1" kern="0" dirty="0" smtClean="0">
                <a:solidFill>
                  <a:prstClr val="white"/>
                </a:solidFill>
                <a:cs typeface="Arial"/>
                <a:sym typeface="Wingdings"/>
              </a:rPr>
              <a:t> CXR  : No cardiomegaly,  Pul. Oligemia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019800" y="149183"/>
            <a:ext cx="2971800" cy="1107996"/>
            <a:chOff x="6172200" y="149183"/>
            <a:chExt cx="2971800" cy="1107996"/>
          </a:xfrm>
        </p:grpSpPr>
        <p:grpSp>
          <p:nvGrpSpPr>
            <p:cNvPr id="14" name="Group 13"/>
            <p:cNvGrpSpPr/>
            <p:nvPr/>
          </p:nvGrpSpPr>
          <p:grpSpPr>
            <a:xfrm>
              <a:off x="6172200" y="149183"/>
              <a:ext cx="2971800" cy="1107996"/>
              <a:chOff x="5791200" y="207258"/>
              <a:chExt cx="2578314" cy="1107996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5791200" y="207258"/>
                <a:ext cx="2578314" cy="110799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FF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srgbClr val="00FFFF"/>
                    </a:solidFill>
                  </a:rPr>
                  <a:t>Cyanotic CHD   </a:t>
                </a:r>
                <a:endParaRPr lang="en-US" sz="2800" b="1" dirty="0">
                  <a:solidFill>
                    <a:srgbClr val="FFFF00"/>
                  </a:solidFill>
                </a:endParaRPr>
              </a:p>
              <a:p>
                <a:pPr algn="ctr"/>
                <a:endParaRPr lang="en-US" sz="3800" b="1" dirty="0" smtClean="0">
                  <a:solidFill>
                    <a:srgbClr val="00FFFF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919492" y="703181"/>
                <a:ext cx="929478" cy="461665"/>
              </a:xfrm>
              <a:prstGeom prst="rect">
                <a:avLst/>
              </a:prstGeom>
              <a:solidFill>
                <a:srgbClr val="680000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↓</a:t>
                </a:r>
                <a:r>
                  <a:rPr lang="en-US" sz="2400" b="1" dirty="0">
                    <a:solidFill>
                      <a:prstClr val="white"/>
                    </a:solidFill>
                  </a:rPr>
                  <a:t> PBF </a:t>
                </a:r>
                <a:endParaRPr lang="en-IN" altLang="en-US" sz="2400" b="1" kern="0" dirty="0">
                  <a:solidFill>
                    <a:prstClr val="white"/>
                  </a:solidFill>
                  <a:cs typeface="Arial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848970" y="685800"/>
                <a:ext cx="641521" cy="46166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prstClr val="white"/>
                    </a:solidFill>
                  </a:rPr>
                  <a:t>PS</a:t>
                </a:r>
                <a:endParaRPr lang="en-IN" sz="2400" dirty="0">
                  <a:solidFill>
                    <a:srgbClr val="00FFFF"/>
                  </a:solidFill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8128004" y="627725"/>
              <a:ext cx="854729" cy="461665"/>
            </a:xfrm>
            <a:prstGeom prst="rect">
              <a:avLst/>
            </a:prstGeom>
            <a:solidFill>
              <a:srgbClr val="430086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VSD</a:t>
              </a:r>
              <a:endParaRPr lang="en-IN" sz="2400" dirty="0">
                <a:solidFill>
                  <a:srgbClr val="00FFFF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143000" y="380015"/>
            <a:ext cx="4267200" cy="646331"/>
          </a:xfrm>
          <a:prstGeom prst="rect">
            <a:avLst/>
          </a:prstGeom>
          <a:solidFill>
            <a:srgbClr val="6800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C000"/>
                </a:solidFill>
                <a:latin typeface="Candara" panose="020E0502030303020204" pitchFamily="34" charset="0"/>
              </a:rPr>
              <a:t>Fallot’s</a:t>
            </a:r>
            <a:r>
              <a:rPr lang="en-US" sz="36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  physiology</a:t>
            </a:r>
            <a:endParaRPr lang="en-IN" sz="36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56991" y="1371600"/>
            <a:ext cx="42200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Candara" panose="020E0502030303020204" pitchFamily="34" charset="0"/>
              </a:rPr>
              <a:t>Clinical </a:t>
            </a:r>
            <a:r>
              <a:rPr lang="en-US" sz="36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Examination</a:t>
            </a:r>
            <a:endParaRPr lang="en-US" sz="3600" b="1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6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07897" y="2514600"/>
            <a:ext cx="6716903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sym typeface="Wingdings"/>
              </a:rPr>
              <a:t> </a:t>
            </a:r>
            <a:r>
              <a:rPr lang="en-IN" sz="32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Severe </a:t>
            </a:r>
            <a:r>
              <a:rPr lang="en-IN" sz="3200" b="1" dirty="0" err="1" smtClean="0">
                <a:solidFill>
                  <a:prstClr val="white"/>
                </a:solidFill>
                <a:latin typeface="Candara" panose="020E0502030303020204" pitchFamily="34" charset="0"/>
              </a:rPr>
              <a:t>polycythemia</a:t>
            </a:r>
            <a:r>
              <a:rPr lang="en-IN" sz="32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  : No murmurs</a:t>
            </a:r>
          </a:p>
          <a:p>
            <a:r>
              <a:rPr lang="en-US" sz="3200" b="1" dirty="0" smtClean="0">
                <a:solidFill>
                  <a:srgbClr val="FF0000"/>
                </a:solidFill>
                <a:sym typeface="Wingdings"/>
              </a:rPr>
              <a:t> </a:t>
            </a:r>
            <a:r>
              <a:rPr lang="en-US" sz="3200" b="1" dirty="0" smtClean="0">
                <a:solidFill>
                  <a:schemeClr val="bg1"/>
                </a:solidFill>
                <a:sym typeface="Wingdings"/>
              </a:rPr>
              <a:t>LTGA : Loud palpable S2 in 2LICS</a:t>
            </a:r>
          </a:p>
          <a:p>
            <a:r>
              <a:rPr lang="en-US" sz="3200" b="1" dirty="0" smtClean="0">
                <a:solidFill>
                  <a:srgbClr val="FF0000"/>
                </a:solidFill>
                <a:sym typeface="Wingdings"/>
              </a:rPr>
              <a:t> </a:t>
            </a:r>
            <a:r>
              <a:rPr lang="en-US" sz="3200" b="1" dirty="0" smtClean="0">
                <a:solidFill>
                  <a:schemeClr val="bg1"/>
                </a:solidFill>
                <a:sym typeface="Wingdings"/>
              </a:rPr>
              <a:t>Intact IVS / No VSD : </a:t>
            </a:r>
          </a:p>
          <a:p>
            <a:r>
              <a:rPr lang="en-US" sz="3200" b="1" dirty="0" smtClean="0">
                <a:solidFill>
                  <a:schemeClr val="bg1"/>
                </a:solidFill>
                <a:sym typeface="Wingdings"/>
              </a:rPr>
              <a:t>      - Lt. parasternal heave</a:t>
            </a:r>
          </a:p>
          <a:p>
            <a:r>
              <a:rPr lang="en-US" sz="3200" b="1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sym typeface="Wingdings"/>
              </a:rPr>
              <a:t>     - Cardiomegaly  </a:t>
            </a:r>
            <a:endParaRPr lang="en-IN" sz="32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21342" y="685800"/>
            <a:ext cx="3703258" cy="1379041"/>
            <a:chOff x="2621342" y="1362670"/>
            <a:chExt cx="3703258" cy="1379041"/>
          </a:xfrm>
        </p:grpSpPr>
        <p:sp>
          <p:nvSpPr>
            <p:cNvPr id="5" name="Rectangle 4"/>
            <p:cNvSpPr/>
            <p:nvPr/>
          </p:nvSpPr>
          <p:spPr>
            <a:xfrm>
              <a:off x="3104753" y="1972270"/>
              <a:ext cx="283923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FF99FF"/>
                  </a:solidFill>
                  <a:latin typeface="Candara" panose="020E0502030303020204" pitchFamily="34" charset="0"/>
                </a:rPr>
                <a:t>Exceptions</a:t>
              </a:r>
              <a:endParaRPr lang="en-US" sz="4400" b="1" dirty="0">
                <a:solidFill>
                  <a:srgbClr val="FFFF00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621342" y="1362670"/>
              <a:ext cx="370325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FFC000"/>
                  </a:solidFill>
                  <a:latin typeface="Candara" panose="020E0502030303020204" pitchFamily="34" charset="0"/>
                </a:rPr>
                <a:t>Clinical features</a:t>
              </a:r>
              <a:endParaRPr lang="en-US" sz="4000" b="1" dirty="0">
                <a:solidFill>
                  <a:srgbClr val="FF0000"/>
                </a:solidFill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669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ssociazionedalfi.it/Radiodj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44" y="667913"/>
            <a:ext cx="7391400" cy="422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14400" y="4210361"/>
            <a:ext cx="7089137" cy="1917150"/>
            <a:chOff x="914400" y="4210361"/>
            <a:chExt cx="7089137" cy="1917150"/>
          </a:xfrm>
        </p:grpSpPr>
        <p:pic>
          <p:nvPicPr>
            <p:cNvPr id="1028" name="Picture 4" descr="http://establishcredit.info/wp-content/uploads/2015/02/Credit-Quotes-Funny-Facebook-Status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4210361"/>
              <a:ext cx="3015488" cy="1362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5600" y="5081071"/>
              <a:ext cx="510793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sym typeface="Webdings"/>
                </a:rPr>
                <a:t> </a:t>
              </a:r>
              <a:r>
                <a:rPr lang="en-US" sz="2800" b="1" dirty="0" smtClean="0">
                  <a:solidFill>
                    <a:srgbClr val="0000FF"/>
                  </a:solidFill>
                  <a:latin typeface="Cambria" panose="02040503050406030204" pitchFamily="18" charset="0"/>
                </a:rPr>
                <a:t>Late Prof.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Cambria" panose="02040503050406030204" pitchFamily="18" charset="0"/>
                </a:rPr>
                <a:t>Rajendra</a:t>
              </a:r>
              <a:r>
                <a:rPr lang="en-US" sz="2800" b="1" dirty="0" smtClean="0">
                  <a:solidFill>
                    <a:srgbClr val="0000FF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Cambria" panose="02040503050406030204" pitchFamily="18" charset="0"/>
                </a:rPr>
                <a:t>Tandon</a:t>
              </a:r>
              <a:endParaRPr lang="en-IN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895600" y="5604291"/>
              <a:ext cx="413946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Cambria" panose="02040503050406030204" pitchFamily="18" charset="0"/>
                  <a:sym typeface="Webdings"/>
                </a:rPr>
                <a:t> </a:t>
              </a:r>
              <a:r>
                <a:rPr lang="en-US" sz="2800" b="1" dirty="0" smtClean="0">
                  <a:solidFill>
                    <a:srgbClr val="0000FF"/>
                  </a:solidFill>
                  <a:latin typeface="Cambria" panose="02040503050406030204" pitchFamily="18" charset="0"/>
                </a:rPr>
                <a:t>Dr.  S.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Cambria" panose="02040503050406030204" pitchFamily="18" charset="0"/>
                </a:rPr>
                <a:t>Radhakrishnan</a:t>
              </a:r>
              <a:endParaRPr lang="en-IN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3" name="Picture 2" descr="C:\Users\MUTHUKUMAR\Desktop\muthu photo 201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98" t="5219" r="11291" b="17136"/>
          <a:stretch/>
        </p:blipFill>
        <p:spPr bwMode="auto">
          <a:xfrm rot="20389039">
            <a:off x="4157332" y="1217290"/>
            <a:ext cx="1124332" cy="133009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92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2286000"/>
            <a:ext cx="8001000" cy="36576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3058504" y="1447800"/>
            <a:ext cx="26564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Chest X-ray</a:t>
            </a:r>
            <a:endParaRPr lang="en-US" sz="40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019800" y="149183"/>
            <a:ext cx="2971800" cy="1107996"/>
            <a:chOff x="6172200" y="149183"/>
            <a:chExt cx="2971800" cy="1107996"/>
          </a:xfrm>
        </p:grpSpPr>
        <p:grpSp>
          <p:nvGrpSpPr>
            <p:cNvPr id="19" name="Group 18"/>
            <p:cNvGrpSpPr/>
            <p:nvPr/>
          </p:nvGrpSpPr>
          <p:grpSpPr>
            <a:xfrm>
              <a:off x="6172200" y="149183"/>
              <a:ext cx="2971800" cy="1107996"/>
              <a:chOff x="5791200" y="207258"/>
              <a:chExt cx="2578314" cy="1107996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5791200" y="207258"/>
                <a:ext cx="2578314" cy="110799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FF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srgbClr val="00FFFF"/>
                    </a:solidFill>
                  </a:rPr>
                  <a:t>Cyanotic CHD   </a:t>
                </a:r>
                <a:endParaRPr lang="en-US" sz="2800" b="1" dirty="0">
                  <a:solidFill>
                    <a:srgbClr val="FFFF00"/>
                  </a:solidFill>
                </a:endParaRPr>
              </a:p>
              <a:p>
                <a:pPr algn="ctr"/>
                <a:endParaRPr lang="en-US" sz="3800" b="1" dirty="0" smtClean="0">
                  <a:solidFill>
                    <a:srgbClr val="00FFFF"/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919492" y="703181"/>
                <a:ext cx="929478" cy="461665"/>
              </a:xfrm>
              <a:prstGeom prst="rect">
                <a:avLst/>
              </a:prstGeom>
              <a:solidFill>
                <a:srgbClr val="680000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↓</a:t>
                </a:r>
                <a:r>
                  <a:rPr lang="en-US" sz="2400" b="1" dirty="0">
                    <a:solidFill>
                      <a:prstClr val="white"/>
                    </a:solidFill>
                  </a:rPr>
                  <a:t> PBF </a:t>
                </a:r>
                <a:endParaRPr lang="en-IN" altLang="en-US" sz="2400" b="1" kern="0" dirty="0">
                  <a:solidFill>
                    <a:prstClr val="white"/>
                  </a:solidFill>
                  <a:cs typeface="Arial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848970" y="685800"/>
                <a:ext cx="641521" cy="46166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prstClr val="white"/>
                    </a:solidFill>
                  </a:rPr>
                  <a:t>PS</a:t>
                </a:r>
                <a:endParaRPr lang="en-IN" sz="2400" dirty="0">
                  <a:solidFill>
                    <a:srgbClr val="00FFFF"/>
                  </a:solidFill>
                </a:endParaRP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8128004" y="627725"/>
              <a:ext cx="854729" cy="461665"/>
            </a:xfrm>
            <a:prstGeom prst="rect">
              <a:avLst/>
            </a:prstGeom>
            <a:solidFill>
              <a:srgbClr val="430086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VSD</a:t>
              </a:r>
              <a:endParaRPr lang="en-IN" sz="2400" dirty="0">
                <a:solidFill>
                  <a:srgbClr val="00FFFF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1143000" y="380015"/>
            <a:ext cx="4267200" cy="646331"/>
          </a:xfrm>
          <a:prstGeom prst="rect">
            <a:avLst/>
          </a:prstGeom>
          <a:solidFill>
            <a:srgbClr val="6800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C000"/>
                </a:solidFill>
                <a:latin typeface="Candara" panose="020E0502030303020204" pitchFamily="34" charset="0"/>
              </a:rPr>
              <a:t>Fallot’s</a:t>
            </a:r>
            <a:r>
              <a:rPr lang="en-US" sz="36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  physiology</a:t>
            </a:r>
            <a:endParaRPr lang="en-IN" sz="36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42554" y="2438400"/>
            <a:ext cx="7596503" cy="3287018"/>
            <a:chOff x="842554" y="2590800"/>
            <a:chExt cx="7596503" cy="3287018"/>
          </a:xfrm>
        </p:grpSpPr>
        <p:sp>
          <p:nvSpPr>
            <p:cNvPr id="7" name="Rectangle 6"/>
            <p:cNvSpPr/>
            <p:nvPr/>
          </p:nvSpPr>
          <p:spPr>
            <a:xfrm>
              <a:off x="842554" y="2590800"/>
              <a:ext cx="345799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prstClr val="white"/>
                  </a:solidFill>
                </a:rPr>
                <a:t>1</a:t>
              </a:r>
              <a:r>
                <a:rPr lang="en-US" sz="3200" b="1" dirty="0" smtClean="0">
                  <a:solidFill>
                    <a:prstClr val="white"/>
                  </a:solidFill>
                </a:rPr>
                <a:t>. No cardiomegaly</a:t>
              </a:r>
              <a:endParaRPr lang="en-US" sz="3200" b="1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42554" y="4038600"/>
              <a:ext cx="62548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prstClr val="white"/>
                  </a:solidFill>
                </a:rPr>
                <a:t>3</a:t>
              </a:r>
              <a:r>
                <a:rPr lang="en-US" sz="3200" b="1" dirty="0" smtClean="0">
                  <a:solidFill>
                    <a:prstClr val="white"/>
                  </a:solidFill>
                </a:rPr>
                <a:t>. Dark lung fields - ‘Stringy’ vessels</a:t>
              </a:r>
              <a:endParaRPr lang="en-US" sz="3200" b="1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42554" y="3276600"/>
              <a:ext cx="653076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prstClr val="white"/>
                  </a:solidFill>
                </a:rPr>
                <a:t>2</a:t>
              </a:r>
              <a:r>
                <a:rPr lang="en-US" sz="3200" b="1" dirty="0" smtClean="0">
                  <a:solidFill>
                    <a:prstClr val="white"/>
                  </a:solidFill>
                </a:rPr>
                <a:t>. Absence of MPA / Pulmonary bay +</a:t>
              </a:r>
              <a:endParaRPr lang="en-US" sz="3200" b="1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42554" y="4800600"/>
              <a:ext cx="7596503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prstClr val="white"/>
                  </a:solidFill>
                </a:rPr>
                <a:t>4</a:t>
              </a:r>
              <a:r>
                <a:rPr lang="en-US" sz="3200" b="1" dirty="0" smtClean="0">
                  <a:solidFill>
                    <a:prstClr val="white"/>
                  </a:solidFill>
                </a:rPr>
                <a:t>. Rt. Aortic Arch :   TOF / </a:t>
              </a:r>
              <a:r>
                <a:rPr lang="en-US" sz="3200" b="1" dirty="0" err="1" smtClean="0">
                  <a:solidFill>
                    <a:prstClr val="white"/>
                  </a:solidFill>
                </a:rPr>
                <a:t>Pul</a:t>
              </a:r>
              <a:r>
                <a:rPr lang="en-US" sz="3200" b="1" dirty="0" smtClean="0">
                  <a:solidFill>
                    <a:prstClr val="white"/>
                  </a:solidFill>
                </a:rPr>
                <a:t>. Atresia + VSD</a:t>
              </a:r>
            </a:p>
            <a:p>
              <a:r>
                <a:rPr lang="en-US" sz="3200" b="1" dirty="0">
                  <a:solidFill>
                    <a:prstClr val="white"/>
                  </a:solidFill>
                </a:rPr>
                <a:t> </a:t>
              </a:r>
              <a:r>
                <a:rPr lang="en-US" sz="3200" b="1" dirty="0" smtClean="0">
                  <a:solidFill>
                    <a:prstClr val="white"/>
                  </a:solidFill>
                </a:rPr>
                <a:t>    Lt. sided Aorta :   LTGA    </a:t>
              </a:r>
              <a:endParaRPr lang="en-US" sz="32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20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1629" y="2286000"/>
            <a:ext cx="8245719" cy="2462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b="1" dirty="0" smtClean="0">
                <a:solidFill>
                  <a:schemeClr val="bg1"/>
                </a:solidFill>
                <a:sym typeface="Wingdings"/>
              </a:rPr>
              <a:t>1) Cardiomegaly </a:t>
            </a:r>
            <a:r>
              <a:rPr lang="en-IN" sz="2800" b="1" dirty="0">
                <a:solidFill>
                  <a:schemeClr val="bg1"/>
                </a:solidFill>
                <a:sym typeface="Wingdings"/>
              </a:rPr>
              <a:t>occurs if there is no VSD, </a:t>
            </a:r>
            <a:endParaRPr lang="en-IN" sz="2800" b="1" dirty="0" smtClean="0">
              <a:solidFill>
                <a:schemeClr val="bg1"/>
              </a:solidFill>
              <a:sym typeface="Wingdings"/>
            </a:endParaRPr>
          </a:p>
          <a:p>
            <a:r>
              <a:rPr lang="en-IN" sz="2800" b="1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IN" sz="2800" b="1" dirty="0" smtClean="0">
                <a:solidFill>
                  <a:schemeClr val="bg1"/>
                </a:solidFill>
                <a:sym typeface="Wingdings"/>
              </a:rPr>
              <a:t>    Increased </a:t>
            </a:r>
            <a:r>
              <a:rPr lang="en-IN" sz="2800" b="1" dirty="0">
                <a:solidFill>
                  <a:schemeClr val="bg1"/>
                </a:solidFill>
                <a:sym typeface="Wingdings"/>
              </a:rPr>
              <a:t>collateral flow with presence of MAPCAs </a:t>
            </a:r>
            <a:endParaRPr lang="en-IN" sz="2800" b="1" dirty="0" smtClean="0">
              <a:solidFill>
                <a:schemeClr val="bg1"/>
              </a:solidFill>
              <a:sym typeface="Wingdings"/>
            </a:endParaRPr>
          </a:p>
          <a:p>
            <a:r>
              <a:rPr lang="en-IN" sz="2800" b="1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IN" sz="2800" b="1" dirty="0" smtClean="0">
                <a:solidFill>
                  <a:schemeClr val="bg1"/>
                </a:solidFill>
                <a:sym typeface="Wingdings"/>
              </a:rPr>
              <a:t>    and </a:t>
            </a:r>
            <a:r>
              <a:rPr lang="en-IN" sz="2800" b="1" dirty="0">
                <a:solidFill>
                  <a:schemeClr val="bg1"/>
                </a:solidFill>
                <a:sym typeface="Wingdings"/>
              </a:rPr>
              <a:t>in TOF Absent </a:t>
            </a:r>
            <a:r>
              <a:rPr lang="en-IN" sz="2800" b="1" dirty="0" smtClean="0">
                <a:solidFill>
                  <a:schemeClr val="bg1"/>
                </a:solidFill>
                <a:sym typeface="Wingdings"/>
              </a:rPr>
              <a:t>PV</a:t>
            </a:r>
          </a:p>
          <a:p>
            <a:endParaRPr lang="en-IN" sz="1400" b="1" dirty="0">
              <a:solidFill>
                <a:schemeClr val="bg1"/>
              </a:solidFill>
              <a:sym typeface="Wingdings"/>
            </a:endParaRPr>
          </a:p>
          <a:p>
            <a:r>
              <a:rPr lang="en-IN" sz="2800" b="1" dirty="0">
                <a:solidFill>
                  <a:schemeClr val="bg1"/>
                </a:solidFill>
                <a:sym typeface="Wingdings"/>
              </a:rPr>
              <a:t>2) MPA is prominent in PS with ASD and intact IVS, </a:t>
            </a:r>
            <a:endParaRPr lang="en-IN" sz="2800" b="1" dirty="0" smtClean="0">
              <a:solidFill>
                <a:schemeClr val="bg1"/>
              </a:solidFill>
              <a:sym typeface="Wingdings"/>
            </a:endParaRPr>
          </a:p>
          <a:p>
            <a:r>
              <a:rPr lang="en-IN" sz="2800" b="1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IN" sz="2800" b="1" dirty="0" smtClean="0">
                <a:solidFill>
                  <a:schemeClr val="bg1"/>
                </a:solidFill>
                <a:sym typeface="Wingdings"/>
              </a:rPr>
              <a:t>   Absent PV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895600" y="533400"/>
            <a:ext cx="2839239" cy="1353353"/>
            <a:chOff x="2895600" y="1168688"/>
            <a:chExt cx="2839239" cy="1353353"/>
          </a:xfrm>
        </p:grpSpPr>
        <p:sp>
          <p:nvSpPr>
            <p:cNvPr id="13" name="Rectangle 12"/>
            <p:cNvSpPr/>
            <p:nvPr/>
          </p:nvSpPr>
          <p:spPr>
            <a:xfrm>
              <a:off x="2895600" y="1752600"/>
              <a:ext cx="283923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FF99FF"/>
                  </a:solidFill>
                  <a:latin typeface="Candara" panose="020E0502030303020204" pitchFamily="34" charset="0"/>
                </a:rPr>
                <a:t>Exceptions</a:t>
              </a:r>
              <a:endParaRPr lang="en-US" sz="4400" b="1" dirty="0">
                <a:solidFill>
                  <a:srgbClr val="FFFF00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986970" y="1168688"/>
              <a:ext cx="265649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FFC000"/>
                  </a:solidFill>
                  <a:latin typeface="Candara" panose="020E0502030303020204" pitchFamily="34" charset="0"/>
                </a:rPr>
                <a:t>Chest X-ray</a:t>
              </a:r>
              <a:endParaRPr lang="en-US" sz="4000" b="1" dirty="0">
                <a:solidFill>
                  <a:srgbClr val="FF0000"/>
                </a:solidFill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951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UTHUKUMAR\Favorites\Downloads\tetralogy-of-fallot-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3" t="13316" r="50000" b="11263"/>
          <a:stretch/>
        </p:blipFill>
        <p:spPr bwMode="auto">
          <a:xfrm>
            <a:off x="435291" y="1257178"/>
            <a:ext cx="4719233" cy="476262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6019800" y="149183"/>
            <a:ext cx="2971800" cy="1107996"/>
            <a:chOff x="6172200" y="149183"/>
            <a:chExt cx="2971800" cy="1107996"/>
          </a:xfrm>
        </p:grpSpPr>
        <p:grpSp>
          <p:nvGrpSpPr>
            <p:cNvPr id="16" name="Group 15"/>
            <p:cNvGrpSpPr/>
            <p:nvPr/>
          </p:nvGrpSpPr>
          <p:grpSpPr>
            <a:xfrm>
              <a:off x="6172200" y="149183"/>
              <a:ext cx="2971800" cy="1107996"/>
              <a:chOff x="5791200" y="207258"/>
              <a:chExt cx="2578314" cy="1107996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5791200" y="207258"/>
                <a:ext cx="2578314" cy="110799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FF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srgbClr val="00FFFF"/>
                    </a:solidFill>
                  </a:rPr>
                  <a:t>Cyanotic CHD   </a:t>
                </a:r>
                <a:endParaRPr lang="en-US" sz="2800" b="1" dirty="0">
                  <a:solidFill>
                    <a:srgbClr val="FFFF00"/>
                  </a:solidFill>
                </a:endParaRPr>
              </a:p>
              <a:p>
                <a:pPr algn="ctr"/>
                <a:endParaRPr lang="en-US" sz="3800" b="1" dirty="0" smtClean="0">
                  <a:solidFill>
                    <a:srgbClr val="00FFFF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919492" y="703181"/>
                <a:ext cx="929478" cy="461665"/>
              </a:xfrm>
              <a:prstGeom prst="rect">
                <a:avLst/>
              </a:prstGeom>
              <a:solidFill>
                <a:srgbClr val="680000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↓</a:t>
                </a:r>
                <a:r>
                  <a:rPr lang="en-US" sz="2400" b="1" dirty="0">
                    <a:solidFill>
                      <a:prstClr val="white"/>
                    </a:solidFill>
                  </a:rPr>
                  <a:t> PBF </a:t>
                </a:r>
                <a:endParaRPr lang="en-IN" altLang="en-US" sz="2400" b="1" kern="0" dirty="0">
                  <a:solidFill>
                    <a:prstClr val="white"/>
                  </a:solidFill>
                  <a:cs typeface="Arial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848970" y="685800"/>
                <a:ext cx="641521" cy="46166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prstClr val="white"/>
                    </a:solidFill>
                  </a:rPr>
                  <a:t>PS</a:t>
                </a:r>
                <a:endParaRPr lang="en-IN" sz="2400" dirty="0">
                  <a:solidFill>
                    <a:srgbClr val="00FFFF"/>
                  </a:solidFill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8128004" y="627725"/>
              <a:ext cx="854729" cy="461665"/>
            </a:xfrm>
            <a:prstGeom prst="rect">
              <a:avLst/>
            </a:prstGeom>
            <a:solidFill>
              <a:srgbClr val="430086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VSD</a:t>
              </a:r>
              <a:endParaRPr lang="en-IN" sz="2400" dirty="0">
                <a:solidFill>
                  <a:srgbClr val="00FFFF"/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47582" y="318701"/>
            <a:ext cx="11641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CXR</a:t>
            </a:r>
            <a:endParaRPr lang="en-US" sz="4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08949" y="1981200"/>
            <a:ext cx="27715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sym typeface="Wingdings 3"/>
              </a:rPr>
              <a:t>- </a:t>
            </a:r>
            <a:r>
              <a:rPr lang="en-US" sz="2000" b="1" dirty="0" smtClean="0">
                <a:solidFill>
                  <a:srgbClr val="FF0000"/>
                </a:solidFill>
                <a:sym typeface="Wingdings 3"/>
              </a:rPr>
              <a:t></a:t>
            </a:r>
            <a:r>
              <a:rPr lang="en-US" sz="2000" b="1" dirty="0" smtClean="0">
                <a:solidFill>
                  <a:prstClr val="white"/>
                </a:solidFill>
                <a:sym typeface="Wingdings 3"/>
              </a:rPr>
              <a:t>PBF</a:t>
            </a:r>
          </a:p>
          <a:p>
            <a:r>
              <a:rPr lang="en-US" sz="2000" b="1" dirty="0" smtClean="0">
                <a:solidFill>
                  <a:prstClr val="white"/>
                </a:solidFill>
              </a:rPr>
              <a:t>- </a:t>
            </a:r>
            <a:r>
              <a:rPr lang="en-US" sz="2000" b="1" dirty="0" err="1" smtClean="0">
                <a:solidFill>
                  <a:prstClr val="white"/>
                </a:solidFill>
              </a:rPr>
              <a:t>Pul</a:t>
            </a:r>
            <a:r>
              <a:rPr lang="en-US" sz="2000" b="1" dirty="0">
                <a:solidFill>
                  <a:prstClr val="white"/>
                </a:solidFill>
              </a:rPr>
              <a:t>. </a:t>
            </a:r>
            <a:r>
              <a:rPr lang="en-US" sz="2000" b="1" dirty="0" err="1">
                <a:solidFill>
                  <a:prstClr val="white"/>
                </a:solidFill>
              </a:rPr>
              <a:t>Oligemia</a:t>
            </a:r>
            <a:endParaRPr lang="en-US" sz="2000" b="1" dirty="0" smtClean="0">
              <a:solidFill>
                <a:prstClr val="white"/>
              </a:solidFill>
              <a:sym typeface="Wingdings 3"/>
            </a:endParaRPr>
          </a:p>
          <a:p>
            <a:r>
              <a:rPr lang="en-US" sz="2000" b="1" dirty="0">
                <a:solidFill>
                  <a:prstClr val="white"/>
                </a:solidFill>
              </a:rPr>
              <a:t>- No Cardiomegaly </a:t>
            </a:r>
          </a:p>
          <a:p>
            <a:r>
              <a:rPr lang="en-US" sz="2000" b="1" dirty="0" smtClean="0">
                <a:solidFill>
                  <a:prstClr val="white"/>
                </a:solidFill>
                <a:sym typeface="Wingdings 3"/>
              </a:rPr>
              <a:t>- MPA not prominent </a:t>
            </a:r>
            <a:endParaRPr lang="en-US" sz="2000" b="1" dirty="0">
              <a:solidFill>
                <a:prstClr val="white"/>
              </a:solidFill>
              <a:sym typeface="Wingdings 3"/>
            </a:endParaRPr>
          </a:p>
          <a:p>
            <a:r>
              <a:rPr lang="en-US" sz="2000" b="1" dirty="0" smtClean="0">
                <a:solidFill>
                  <a:prstClr val="white"/>
                </a:solidFill>
                <a:sym typeface="Wingdings 3"/>
              </a:rPr>
              <a:t>  </a:t>
            </a:r>
            <a:r>
              <a:rPr lang="en-US" sz="2000" b="1" dirty="0" err="1" smtClean="0">
                <a:solidFill>
                  <a:prstClr val="white"/>
                </a:solidFill>
                <a:sym typeface="Wingdings 3"/>
              </a:rPr>
              <a:t>Pul</a:t>
            </a:r>
            <a:r>
              <a:rPr lang="en-US" sz="2000" b="1" dirty="0" smtClean="0">
                <a:solidFill>
                  <a:prstClr val="white"/>
                </a:solidFill>
                <a:sym typeface="Wingdings 3"/>
              </a:rPr>
              <a:t>. bay +</a:t>
            </a:r>
          </a:p>
          <a:p>
            <a:r>
              <a:rPr lang="en-US" sz="2000" b="1" dirty="0" smtClean="0">
                <a:solidFill>
                  <a:prstClr val="white"/>
                </a:solidFill>
              </a:rPr>
              <a:t>- RV Apex </a:t>
            </a:r>
            <a:endParaRPr lang="en-US" sz="2000" b="1" dirty="0">
              <a:solidFill>
                <a:prstClr val="white"/>
              </a:solidFill>
            </a:endParaRPr>
          </a:p>
          <a:p>
            <a:r>
              <a:rPr lang="en-US" sz="2000" b="1" dirty="0" smtClean="0">
                <a:solidFill>
                  <a:prstClr val="white"/>
                </a:solidFill>
                <a:sym typeface="Wingdings 3"/>
              </a:rPr>
              <a:t>- Enlarged Aorta</a:t>
            </a:r>
          </a:p>
          <a:p>
            <a:r>
              <a:rPr lang="en-US" sz="2000" b="1" dirty="0">
                <a:solidFill>
                  <a:prstClr val="white"/>
                </a:solidFill>
              </a:rPr>
              <a:t>- </a:t>
            </a:r>
            <a:r>
              <a:rPr lang="en-US" sz="2000" b="1" dirty="0">
                <a:solidFill>
                  <a:srgbClr val="FFC000"/>
                </a:solidFill>
              </a:rPr>
              <a:t>Boot shaped </a:t>
            </a:r>
            <a:r>
              <a:rPr lang="en-US" sz="2000" b="1" dirty="0" smtClean="0">
                <a:solidFill>
                  <a:srgbClr val="FFC000"/>
                </a:solidFill>
              </a:rPr>
              <a:t>heart</a:t>
            </a:r>
            <a:endParaRPr lang="en-US" sz="2000" b="1" dirty="0">
              <a:solidFill>
                <a:srgbClr val="FFC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4593" y="1430416"/>
            <a:ext cx="2847959" cy="430887"/>
          </a:xfrm>
          <a:prstGeom prst="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US" sz="2200" b="1" dirty="0">
                <a:solidFill>
                  <a:srgbClr val="00FFFF"/>
                </a:solidFill>
              </a:rPr>
              <a:t>TETRALOGY OF FALLOT</a:t>
            </a:r>
          </a:p>
        </p:txBody>
      </p:sp>
      <p:pic>
        <p:nvPicPr>
          <p:cNvPr id="2051" name="Picture 3" descr="C:\Users\MUTHUKUMAR\Favorites\Downloads\tetralogy-of-fallot-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316" r="1667" b="11761"/>
          <a:stretch/>
        </p:blipFill>
        <p:spPr bwMode="auto">
          <a:xfrm>
            <a:off x="398458" y="1238189"/>
            <a:ext cx="4706942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/>
          <p:cNvSpPr/>
          <p:nvPr/>
        </p:nvSpPr>
        <p:spPr>
          <a:xfrm>
            <a:off x="4114800" y="5486400"/>
            <a:ext cx="861663" cy="789964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66FF"/>
              </a:buClr>
              <a:buSzPct val="60000"/>
              <a:defRPr/>
            </a:pPr>
            <a:endParaRPr lang="en-US" altLang="en-US" sz="2800" b="1" kern="0" dirty="0">
              <a:solidFill>
                <a:srgbClr val="FF99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/>
            </a:endParaRPr>
          </a:p>
          <a:p>
            <a:pPr algn="ctr"/>
            <a:r>
              <a:rPr lang="en-US" altLang="en-US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RV</a:t>
            </a:r>
            <a:endParaRPr lang="en-IN" sz="2800" dirty="0">
              <a:solidFill>
                <a:srgbClr val="FFFF00"/>
              </a:solidFill>
            </a:endParaRPr>
          </a:p>
          <a:p>
            <a:pPr algn="ctr"/>
            <a:endParaRPr lang="en-IN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79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6019800" y="149183"/>
            <a:ext cx="2971800" cy="1107996"/>
            <a:chOff x="6172200" y="149183"/>
            <a:chExt cx="2971800" cy="1107996"/>
          </a:xfrm>
        </p:grpSpPr>
        <p:grpSp>
          <p:nvGrpSpPr>
            <p:cNvPr id="16" name="Group 15"/>
            <p:cNvGrpSpPr/>
            <p:nvPr/>
          </p:nvGrpSpPr>
          <p:grpSpPr>
            <a:xfrm>
              <a:off x="6172200" y="149183"/>
              <a:ext cx="2971800" cy="1107996"/>
              <a:chOff x="5791200" y="207258"/>
              <a:chExt cx="2578314" cy="1107996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5791200" y="207258"/>
                <a:ext cx="2578314" cy="110799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FF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srgbClr val="00FFFF"/>
                    </a:solidFill>
                  </a:rPr>
                  <a:t>Cyanotic CHD   </a:t>
                </a:r>
                <a:endParaRPr lang="en-US" sz="2800" b="1" dirty="0">
                  <a:solidFill>
                    <a:srgbClr val="FFFF00"/>
                  </a:solidFill>
                </a:endParaRPr>
              </a:p>
              <a:p>
                <a:pPr algn="ctr"/>
                <a:endParaRPr lang="en-US" sz="3800" b="1" dirty="0" smtClean="0">
                  <a:solidFill>
                    <a:srgbClr val="00FFFF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919492" y="703181"/>
                <a:ext cx="929478" cy="461665"/>
              </a:xfrm>
              <a:prstGeom prst="rect">
                <a:avLst/>
              </a:prstGeom>
              <a:solidFill>
                <a:srgbClr val="680000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↓</a:t>
                </a:r>
                <a:r>
                  <a:rPr lang="en-US" sz="2400" b="1" dirty="0">
                    <a:solidFill>
                      <a:prstClr val="white"/>
                    </a:solidFill>
                  </a:rPr>
                  <a:t> PBF </a:t>
                </a:r>
                <a:endParaRPr lang="en-IN" altLang="en-US" sz="2400" b="1" kern="0" dirty="0">
                  <a:solidFill>
                    <a:prstClr val="white"/>
                  </a:solidFill>
                  <a:cs typeface="Arial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848970" y="685800"/>
                <a:ext cx="641521" cy="46166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prstClr val="white"/>
                    </a:solidFill>
                  </a:rPr>
                  <a:t>PS</a:t>
                </a:r>
                <a:endParaRPr lang="en-IN" sz="2400" dirty="0">
                  <a:solidFill>
                    <a:srgbClr val="00FFFF"/>
                  </a:solidFill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8128004" y="627725"/>
              <a:ext cx="854729" cy="461665"/>
            </a:xfrm>
            <a:prstGeom prst="rect">
              <a:avLst/>
            </a:prstGeom>
            <a:solidFill>
              <a:srgbClr val="430086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VSD</a:t>
              </a:r>
              <a:endParaRPr lang="en-IN" sz="2400" dirty="0">
                <a:solidFill>
                  <a:srgbClr val="00FFFF"/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47582" y="318701"/>
            <a:ext cx="11641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CXR</a:t>
            </a:r>
            <a:endParaRPr lang="en-US" sz="4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10901" y="1998133"/>
            <a:ext cx="22940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- </a:t>
            </a:r>
            <a:r>
              <a:rPr lang="en-US" sz="2000" b="1" dirty="0">
                <a:solidFill>
                  <a:srgbClr val="FF0000"/>
                </a:solidFill>
                <a:sym typeface="Wingdings 3"/>
              </a:rPr>
              <a:t></a:t>
            </a:r>
            <a:r>
              <a:rPr lang="en-US" sz="2000" b="1" dirty="0">
                <a:solidFill>
                  <a:prstClr val="white"/>
                </a:solidFill>
                <a:sym typeface="Wingdings 3"/>
              </a:rPr>
              <a:t>PBF</a:t>
            </a:r>
            <a:endParaRPr lang="en-US" sz="2000" b="1" dirty="0">
              <a:solidFill>
                <a:prstClr val="white"/>
              </a:solidFill>
            </a:endParaRPr>
          </a:p>
          <a:p>
            <a:r>
              <a:rPr lang="en-US" sz="2000" b="1" dirty="0">
                <a:solidFill>
                  <a:prstClr val="white"/>
                </a:solidFill>
                <a:sym typeface="Wingdings 3"/>
              </a:rPr>
              <a:t>- Prominent SVC</a:t>
            </a:r>
          </a:p>
          <a:p>
            <a:r>
              <a:rPr lang="en-US" sz="2000" b="1" dirty="0">
                <a:solidFill>
                  <a:prstClr val="white"/>
                </a:solidFill>
              </a:rPr>
              <a:t>- LV type apex</a:t>
            </a:r>
          </a:p>
        </p:txBody>
      </p:sp>
      <p:sp>
        <p:nvSpPr>
          <p:cNvPr id="3" name="Rectangle 2"/>
          <p:cNvSpPr/>
          <p:nvPr/>
        </p:nvSpPr>
        <p:spPr>
          <a:xfrm>
            <a:off x="6310901" y="1430416"/>
            <a:ext cx="2455352" cy="430887"/>
          </a:xfrm>
          <a:prstGeom prst="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US" sz="2200" b="1" dirty="0" smtClean="0">
                <a:solidFill>
                  <a:srgbClr val="00FFFF"/>
                </a:solidFill>
              </a:rPr>
              <a:t>TRICUSPID ATRESIA</a:t>
            </a:r>
            <a:endParaRPr lang="en-US" sz="2200" b="1" dirty="0">
              <a:solidFill>
                <a:srgbClr val="00FFFF"/>
              </a:solidFill>
            </a:endParaRPr>
          </a:p>
        </p:txBody>
      </p:sp>
      <p:pic>
        <p:nvPicPr>
          <p:cNvPr id="13" name="Picture 3" descr="tric atresi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57" r="14102" b="4274"/>
          <a:stretch>
            <a:fillRect/>
          </a:stretch>
        </p:blipFill>
        <p:spPr bwMode="auto">
          <a:xfrm>
            <a:off x="732141" y="1447800"/>
            <a:ext cx="4960281" cy="444124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/>
          <p:cNvSpPr/>
          <p:nvPr/>
        </p:nvSpPr>
        <p:spPr>
          <a:xfrm>
            <a:off x="5449238" y="5570259"/>
            <a:ext cx="861663" cy="789964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66FF"/>
              </a:buClr>
              <a:buSzPct val="60000"/>
              <a:defRPr/>
            </a:pPr>
            <a:endParaRPr lang="en-US" altLang="en-US" sz="2800" b="1" kern="0" dirty="0">
              <a:solidFill>
                <a:srgbClr val="FF99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/>
            </a:endParaRPr>
          </a:p>
          <a:p>
            <a:pPr algn="ctr"/>
            <a:r>
              <a:rPr lang="en-US" altLang="en-US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L</a:t>
            </a:r>
            <a:r>
              <a:rPr lang="en-US" alt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V</a:t>
            </a:r>
            <a:endParaRPr lang="en-IN" sz="2800" dirty="0">
              <a:solidFill>
                <a:srgbClr val="FFFF00"/>
              </a:solidFill>
            </a:endParaRPr>
          </a:p>
          <a:p>
            <a:pPr algn="ctr"/>
            <a:endParaRPr lang="en-IN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07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357099"/>
              </p:ext>
            </p:extLst>
          </p:nvPr>
        </p:nvGraphicFramePr>
        <p:xfrm>
          <a:off x="266700" y="1828800"/>
          <a:ext cx="8648700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2514600"/>
                <a:gridCol w="46101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ndara" panose="020E0502030303020204" pitchFamily="34" charset="0"/>
                        </a:rPr>
                        <a:t>QRS</a:t>
                      </a:r>
                      <a:r>
                        <a:rPr lang="en-US" sz="2000" b="1" baseline="0" dirty="0" smtClean="0">
                          <a:latin typeface="Candara" panose="020E0502030303020204" pitchFamily="34" charset="0"/>
                        </a:rPr>
                        <a:t> AXIS</a:t>
                      </a:r>
                      <a:endParaRPr lang="en-IN" sz="2000" b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ndara" panose="020E0502030303020204" pitchFamily="34" charset="0"/>
                        </a:rPr>
                        <a:t>CHAMBER HYPERTROPHY</a:t>
                      </a:r>
                      <a:endParaRPr lang="en-IN" sz="2000" b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ndara" panose="020E0502030303020204" pitchFamily="34" charset="0"/>
                        </a:rPr>
                        <a:t>CONDITION</a:t>
                      </a:r>
                      <a:endParaRPr lang="en-IN" sz="2000" b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ndara" panose="020E0502030303020204" pitchFamily="34" charset="0"/>
                        </a:rPr>
                        <a:t>RAD</a:t>
                      </a:r>
                      <a:endParaRPr lang="en-IN" sz="2400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ndara" panose="020E0502030303020204" pitchFamily="34" charset="0"/>
                        </a:rPr>
                        <a:t>RVH</a:t>
                      </a:r>
                      <a:endParaRPr lang="en-IN" sz="2400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baseline="0" dirty="0" smtClean="0">
                          <a:latin typeface="Candara" panose="020E0502030303020204" pitchFamily="34" charset="0"/>
                        </a:rPr>
                        <a:t>TOF / DORV / TGA / SV </a:t>
                      </a:r>
                      <a:endParaRPr lang="en-US" sz="2400" b="1" dirty="0" smtClean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RAD</a:t>
                      </a:r>
                      <a:endParaRPr kumimoji="0" lang="en-IN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ndara" panose="020E0502030303020204" pitchFamily="34" charset="0"/>
                        </a:rPr>
                        <a:t>LVH</a:t>
                      </a:r>
                      <a:endParaRPr lang="en-IN" sz="2400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latin typeface="Candara" panose="020E0502030303020204" pitchFamily="34" charset="0"/>
                        </a:rPr>
                        <a:t>DORV with Restrictive</a:t>
                      </a:r>
                      <a:r>
                        <a:rPr lang="en-US" sz="2400" b="1" baseline="0" dirty="0" smtClean="0">
                          <a:latin typeface="Candara" panose="020E0502030303020204" pitchFamily="34" charset="0"/>
                        </a:rPr>
                        <a:t> VSD</a:t>
                      </a:r>
                    </a:p>
                    <a:p>
                      <a:pPr algn="l"/>
                      <a:r>
                        <a:rPr lang="en-US" sz="2400" b="1" dirty="0" smtClean="0">
                          <a:latin typeface="Candara" panose="020E0502030303020204" pitchFamily="34" charset="0"/>
                        </a:rPr>
                        <a:t>SV / Hypoplastic</a:t>
                      </a:r>
                      <a:r>
                        <a:rPr lang="en-US" sz="2400" b="1" baseline="0" dirty="0" smtClean="0">
                          <a:latin typeface="Candara" panose="020E0502030303020204" pitchFamily="34" charset="0"/>
                        </a:rPr>
                        <a:t> RV </a:t>
                      </a:r>
                      <a:endParaRPr lang="en-IN" sz="2400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LAD</a:t>
                      </a:r>
                      <a:endParaRPr kumimoji="0" lang="en-IN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ndara" panose="020E0502030303020204" pitchFamily="34" charset="0"/>
                        </a:rPr>
                        <a:t>LVH</a:t>
                      </a:r>
                      <a:endParaRPr lang="en-IN" sz="2400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latin typeface="Candara" panose="020E0502030303020204" pitchFamily="34" charset="0"/>
                        </a:rPr>
                        <a:t>TA /</a:t>
                      </a:r>
                      <a:r>
                        <a:rPr lang="en-US" sz="2400" b="1" baseline="0" dirty="0" smtClean="0"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2400" b="1" dirty="0" smtClean="0">
                          <a:latin typeface="Candara" panose="020E0502030303020204" pitchFamily="34" charset="0"/>
                        </a:rPr>
                        <a:t>SV / DORV</a:t>
                      </a:r>
                      <a:r>
                        <a:rPr lang="en-US" sz="2400" b="1" baseline="0" dirty="0" smtClean="0">
                          <a:latin typeface="Candara" panose="020E0502030303020204" pitchFamily="34" charset="0"/>
                        </a:rPr>
                        <a:t> (Rare)</a:t>
                      </a:r>
                      <a:r>
                        <a:rPr lang="en-US" sz="2400" b="1" dirty="0" smtClean="0">
                          <a:latin typeface="Candara" panose="020E0502030303020204" pitchFamily="34" charset="0"/>
                        </a:rPr>
                        <a:t> </a:t>
                      </a:r>
                      <a:endParaRPr lang="en-IN" sz="2400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LAD</a:t>
                      </a:r>
                      <a:endParaRPr kumimoji="0" lang="en-IN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ndara" panose="020E0502030303020204" pitchFamily="34" charset="0"/>
                        </a:rPr>
                        <a:t>RVH</a:t>
                      </a:r>
                      <a:endParaRPr lang="en-IN" sz="2400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latin typeface="Candara" panose="020E0502030303020204" pitchFamily="34" charset="0"/>
                        </a:rPr>
                        <a:t>AVCD / SV / DORV</a:t>
                      </a:r>
                      <a:r>
                        <a:rPr lang="en-US" sz="2400" b="1" baseline="0" dirty="0" smtClean="0">
                          <a:latin typeface="Candara" panose="020E0502030303020204" pitchFamily="34" charset="0"/>
                        </a:rPr>
                        <a:t> (Rare)</a:t>
                      </a:r>
                      <a:r>
                        <a:rPr lang="en-US" sz="2400" b="1" dirty="0" smtClean="0">
                          <a:latin typeface="Candara" panose="020E0502030303020204" pitchFamily="34" charset="0"/>
                        </a:rPr>
                        <a:t> / LTGA</a:t>
                      </a:r>
                      <a:endParaRPr lang="en-IN" sz="2400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018253" y="1103840"/>
            <a:ext cx="11448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ECG</a:t>
            </a:r>
            <a:endParaRPr lang="en-US" sz="4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019800" y="149183"/>
            <a:ext cx="2971800" cy="1107996"/>
            <a:chOff x="6172200" y="149183"/>
            <a:chExt cx="2971800" cy="1107996"/>
          </a:xfrm>
        </p:grpSpPr>
        <p:grpSp>
          <p:nvGrpSpPr>
            <p:cNvPr id="10" name="Group 9"/>
            <p:cNvGrpSpPr/>
            <p:nvPr/>
          </p:nvGrpSpPr>
          <p:grpSpPr>
            <a:xfrm>
              <a:off x="6172200" y="149183"/>
              <a:ext cx="2971800" cy="1107996"/>
              <a:chOff x="5791200" y="207258"/>
              <a:chExt cx="2578314" cy="1107996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791200" y="207258"/>
                <a:ext cx="2578314" cy="110799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FF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srgbClr val="00FFFF"/>
                    </a:solidFill>
                  </a:rPr>
                  <a:t>Cyanotic CHD   </a:t>
                </a:r>
                <a:endParaRPr lang="en-US" sz="2800" b="1" dirty="0">
                  <a:solidFill>
                    <a:srgbClr val="FFFF00"/>
                  </a:solidFill>
                </a:endParaRPr>
              </a:p>
              <a:p>
                <a:pPr algn="ctr"/>
                <a:endParaRPr lang="en-US" sz="3800" b="1" dirty="0" smtClean="0">
                  <a:solidFill>
                    <a:srgbClr val="00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919492" y="703181"/>
                <a:ext cx="929478" cy="461665"/>
              </a:xfrm>
              <a:prstGeom prst="rect">
                <a:avLst/>
              </a:prstGeom>
              <a:solidFill>
                <a:srgbClr val="680000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↓</a:t>
                </a:r>
                <a:r>
                  <a:rPr lang="en-US" sz="2400" b="1" dirty="0">
                    <a:solidFill>
                      <a:prstClr val="white"/>
                    </a:solidFill>
                  </a:rPr>
                  <a:t> PBF </a:t>
                </a:r>
                <a:endParaRPr lang="en-IN" altLang="en-US" sz="2400" b="1" kern="0" dirty="0">
                  <a:solidFill>
                    <a:prstClr val="white"/>
                  </a:solidFill>
                  <a:cs typeface="Arial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848970" y="685800"/>
                <a:ext cx="641521" cy="46166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prstClr val="white"/>
                    </a:solidFill>
                  </a:rPr>
                  <a:t>PS</a:t>
                </a:r>
                <a:endParaRPr lang="en-IN" sz="2400" dirty="0">
                  <a:solidFill>
                    <a:srgbClr val="00FFFF"/>
                  </a:solidFill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8128004" y="627725"/>
              <a:ext cx="854729" cy="461665"/>
            </a:xfrm>
            <a:prstGeom prst="rect">
              <a:avLst/>
            </a:prstGeom>
            <a:solidFill>
              <a:srgbClr val="430086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VSD</a:t>
              </a:r>
              <a:endParaRPr lang="en-IN" sz="2400" dirty="0">
                <a:solidFill>
                  <a:srgbClr val="00FFFF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143000" y="380015"/>
            <a:ext cx="4267200" cy="646331"/>
          </a:xfrm>
          <a:prstGeom prst="rect">
            <a:avLst/>
          </a:prstGeom>
          <a:solidFill>
            <a:srgbClr val="6800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C000"/>
                </a:solidFill>
                <a:latin typeface="Candara" panose="020E0502030303020204" pitchFamily="34" charset="0"/>
              </a:rPr>
              <a:t>Fallot’s</a:t>
            </a:r>
            <a:r>
              <a:rPr lang="en-US" sz="36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  physiology</a:t>
            </a:r>
            <a:endParaRPr lang="en-IN" sz="36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997315"/>
              </p:ext>
            </p:extLst>
          </p:nvPr>
        </p:nvGraphicFramePr>
        <p:xfrm>
          <a:off x="313667" y="5486399"/>
          <a:ext cx="8601733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01733"/>
              </a:tblGrid>
              <a:tr h="5791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00FF"/>
                          </a:solidFill>
                          <a:latin typeface="Candara" panose="020E0502030303020204" pitchFamily="34" charset="0"/>
                        </a:rPr>
                        <a:t>In SV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: 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LAD/RAD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             </a:t>
                      </a:r>
                      <a:r>
                        <a:rPr kumimoji="0" lang="en-IN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Equiphasic complexes or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             No transition in chest leads without a Q wave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043356"/>
              </p:ext>
            </p:extLst>
          </p:nvPr>
        </p:nvGraphicFramePr>
        <p:xfrm>
          <a:off x="304800" y="4800600"/>
          <a:ext cx="8601733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01733"/>
              </a:tblGrid>
              <a:tr h="5791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00FF"/>
                          </a:solidFill>
                          <a:latin typeface="Candara" panose="020E0502030303020204" pitchFamily="34" charset="0"/>
                        </a:rPr>
                        <a:t>In TOF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: </a:t>
                      </a:r>
                      <a:r>
                        <a:rPr kumimoji="0" lang="en-IN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RAD not exceeding + 150 / RVH with transition zone in V2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166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06262" y="5867400"/>
            <a:ext cx="8436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TOF</a:t>
            </a:r>
            <a:endParaRPr lang="en-IN" sz="3200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2419" y="1084785"/>
            <a:ext cx="34649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66FF66"/>
                </a:solidFill>
              </a:rPr>
              <a:t>RAD</a:t>
            </a:r>
            <a:r>
              <a:rPr lang="en-US" sz="3200" b="1" dirty="0" smtClean="0">
                <a:solidFill>
                  <a:prstClr val="white"/>
                </a:solidFill>
              </a:rPr>
              <a:t> with </a:t>
            </a:r>
            <a:r>
              <a:rPr lang="en-US" sz="3200" b="1" dirty="0" smtClean="0">
                <a:solidFill>
                  <a:srgbClr val="66FF66"/>
                </a:solidFill>
              </a:rPr>
              <a:t>RV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smtClean="0">
                <a:solidFill>
                  <a:srgbClr val="66FF66"/>
                </a:solidFill>
              </a:rPr>
              <a:t>forces</a:t>
            </a:r>
            <a:endParaRPr lang="en-IN" sz="3200" dirty="0">
              <a:solidFill>
                <a:srgbClr val="66FF66"/>
              </a:solidFill>
            </a:endParaRPr>
          </a:p>
        </p:txBody>
      </p:sp>
      <p:pic>
        <p:nvPicPr>
          <p:cNvPr id="6" name="Picture 6" descr="http://3.bp.blogspot.com/-Mp9WGXMlAq8/T79xtUwLEAI/AAAAAAAABD0/gvsITr1qMUk/s1600/TOF_ecg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6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9" y="1676400"/>
            <a:ext cx="8550439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" y="318701"/>
            <a:ext cx="11448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ECG</a:t>
            </a:r>
            <a:endParaRPr lang="en-US" sz="4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019800" y="149183"/>
            <a:ext cx="2971800" cy="1107996"/>
            <a:chOff x="6172200" y="149183"/>
            <a:chExt cx="2971800" cy="1107996"/>
          </a:xfrm>
        </p:grpSpPr>
        <p:grpSp>
          <p:nvGrpSpPr>
            <p:cNvPr id="9" name="Group 8"/>
            <p:cNvGrpSpPr/>
            <p:nvPr/>
          </p:nvGrpSpPr>
          <p:grpSpPr>
            <a:xfrm>
              <a:off x="6172200" y="149183"/>
              <a:ext cx="2971800" cy="1107996"/>
              <a:chOff x="5791200" y="207258"/>
              <a:chExt cx="2578314" cy="110799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5791200" y="207258"/>
                <a:ext cx="2578314" cy="110799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FF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srgbClr val="00FFFF"/>
                    </a:solidFill>
                  </a:rPr>
                  <a:t>Cyanotic CHD   </a:t>
                </a:r>
                <a:endParaRPr lang="en-US" sz="2800" b="1" dirty="0">
                  <a:solidFill>
                    <a:srgbClr val="FFFF00"/>
                  </a:solidFill>
                </a:endParaRPr>
              </a:p>
              <a:p>
                <a:pPr algn="ctr"/>
                <a:endParaRPr lang="en-US" sz="3800" b="1" dirty="0" smtClean="0">
                  <a:solidFill>
                    <a:srgbClr val="00FFFF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919492" y="703181"/>
                <a:ext cx="929478" cy="461665"/>
              </a:xfrm>
              <a:prstGeom prst="rect">
                <a:avLst/>
              </a:prstGeom>
              <a:solidFill>
                <a:srgbClr val="680000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↓</a:t>
                </a:r>
                <a:r>
                  <a:rPr lang="en-US" sz="2400" b="1" dirty="0">
                    <a:solidFill>
                      <a:prstClr val="white"/>
                    </a:solidFill>
                  </a:rPr>
                  <a:t> PBF </a:t>
                </a:r>
                <a:endParaRPr lang="en-IN" altLang="en-US" sz="2400" b="1" kern="0" dirty="0">
                  <a:solidFill>
                    <a:prstClr val="white"/>
                  </a:solidFill>
                  <a:cs typeface="Arial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848970" y="685800"/>
                <a:ext cx="641521" cy="46166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prstClr val="white"/>
                    </a:solidFill>
                  </a:rPr>
                  <a:t>PS</a:t>
                </a:r>
                <a:endParaRPr lang="en-IN" sz="2400" dirty="0">
                  <a:solidFill>
                    <a:srgbClr val="00FFFF"/>
                  </a:solidFill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8128004" y="627725"/>
              <a:ext cx="854729" cy="461665"/>
            </a:xfrm>
            <a:prstGeom prst="rect">
              <a:avLst/>
            </a:prstGeom>
            <a:solidFill>
              <a:srgbClr val="430086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VSD</a:t>
              </a:r>
              <a:endParaRPr lang="en-IN" sz="2400" dirty="0">
                <a:solidFill>
                  <a:srgbClr val="00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649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6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838200"/>
            <a:ext cx="9144000" cy="3505200"/>
            <a:chOff x="0" y="1141274"/>
            <a:chExt cx="9144000" cy="3505200"/>
          </a:xfrm>
        </p:grpSpPr>
        <p:sp>
          <p:nvSpPr>
            <p:cNvPr id="6" name="Rectangle 5"/>
            <p:cNvSpPr/>
            <p:nvPr/>
          </p:nvSpPr>
          <p:spPr>
            <a:xfrm>
              <a:off x="0" y="1141274"/>
              <a:ext cx="9144000" cy="3505200"/>
            </a:xfrm>
            <a:prstGeom prst="rect">
              <a:avLst/>
            </a:prstGeom>
            <a:solidFill>
              <a:srgbClr val="3A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81000" y="1217474"/>
              <a:ext cx="845820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FFFF"/>
                  </a:solidFill>
                </a:rPr>
                <a:t>Cyanotic </a:t>
              </a:r>
              <a:endParaRPr lang="en-US" sz="5400" b="1" dirty="0" smtClean="0">
                <a:solidFill>
                  <a:srgbClr val="00FFFF"/>
                </a:solidFill>
              </a:endParaRPr>
            </a:p>
            <a:p>
              <a:pPr algn="ctr"/>
              <a:r>
                <a:rPr lang="en-US" sz="5400" b="1" dirty="0" smtClean="0">
                  <a:solidFill>
                    <a:srgbClr val="00FFFF"/>
                  </a:solidFill>
                </a:rPr>
                <a:t>Congenital Heart </a:t>
              </a:r>
              <a:r>
                <a:rPr lang="en-US" sz="5400" b="1" dirty="0">
                  <a:solidFill>
                    <a:srgbClr val="00FFFF"/>
                  </a:solidFill>
                </a:rPr>
                <a:t>Disease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80516" y="3159204"/>
              <a:ext cx="2645276" cy="1107996"/>
            </a:xfrm>
            <a:prstGeom prst="rect">
              <a:avLst/>
            </a:prstGeom>
            <a:solidFill>
              <a:srgbClr val="680000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6600" b="1" dirty="0">
                  <a:solidFill>
                    <a:srgbClr val="FF0000"/>
                  </a:solidFill>
                </a:rPr>
                <a:t>↓</a:t>
              </a:r>
              <a:r>
                <a:rPr lang="en-US" sz="6600" b="1" dirty="0">
                  <a:solidFill>
                    <a:prstClr val="white"/>
                  </a:solidFill>
                </a:rPr>
                <a:t> PBF </a:t>
              </a:r>
              <a:endParaRPr lang="en-IN" altLang="en-US" sz="6600" b="1" kern="0" dirty="0">
                <a:solidFill>
                  <a:prstClr val="white"/>
                </a:solidFill>
                <a:cs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5792" y="3159204"/>
              <a:ext cx="2384608" cy="110799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 smtClean="0">
                  <a:solidFill>
                    <a:prstClr val="white"/>
                  </a:solidFill>
                </a:rPr>
                <a:t> PAH </a:t>
              </a:r>
              <a:endParaRPr lang="en-IN" sz="6600" dirty="0">
                <a:solidFill>
                  <a:srgbClr val="00FFFF"/>
                </a:solidFill>
              </a:endParaRPr>
            </a:p>
          </p:txBody>
        </p:sp>
      </p:grpSp>
      <p:sp>
        <p:nvSpPr>
          <p:cNvPr id="3" name="AutoShape 2" descr="data:image/jpeg;base64,/9j/4AAQSkZJRgABAQAAAQABAAD/2wCEAAkGBxISEhUQEBIQEBUQEA8PFQ8QFQ8QFRAPFhUWFhUVFRUYHSggGBolGxUVITEhJSkrLi4uFx8zODMtNygtLisBCgoKDg0OGhAQGC0fHx0tLS0tLS0tLS0tLS0tLS0tLS0tLS0tLS0tLS0tLS0tLS0tLS0tLS0tLS0tLS0tLS0tLf/AABEIALcBEwMBEQACEQEDEQH/xAAcAAACAwEBAQEAAAAAAAAAAAACAwEEBQYABwj/xAA3EAACAgECBAQEAwcFAQEAAAABAgADEQQhBRIxQQYTUWEicYGRB6HwFCMyQlKxwWJy0eHxohX/xAAbAQADAAMBAQAAAAAAAAAAAAAAAQIDBAUGB//EADQRAAICAQMEAAQDBwQDAAAAAAABAhEDBBIhBTFBURMiYXGBsdEykaHB4fDxFBUjQgZSYv/aAAwDAQACEQMRAD8AKaBvANABbQAU8aEJeUIRZKRLK1jRkld3lCEO8YhLvKjG3QjD19nM3ynr9Ji2Y0iGBWs3aEWVWWohQVo2lNCK+IUBb4bbyt85o67D8TGxo6CuyeMnHbKjIOFsxgGLIATzwGeDRAFzQAgtACOeMAS8AAZoAKaAA4jESogA5HiAs12xAPW+IYz9oiABr4AB58QGoDINgEwAExgJeMkrWGMCra8pEFS15SEypZZKJYhrIyRF1m02tJj3ZUBjscnM9bH0SWKlm0kBYUTIogMtXaNoCuVhQgFOJjlG1QG1pLsgTx/U8GydlotB5yiglsgAwPEMMNACeaMD3NACCYACTAQOYATAAlSAgikYgcQA8GiGGLIhnvNkgTzxDB54Ab+ZJnPZhQhV9yqMsQo9SQJkx45Te2Cbf0E2l3Mu3jNHTzF/+v74m3/tuqq9j/gR8SPs8bwwypBHqCDNaUJQdSVMdlW2yAinbZGkS2U7LJRIovGIr6h9vpOt0qFzbEykonpYREW6RNmMSqLapMqQg3WOgoU9e0e0BHJIaAsaRsbTjdV02+G4EaIM8a1TLCBiGGrQAYGgMLmgBMAJgInEBEcsADVICLFdcYiXSACHWACmEQwGMQyA0kYeYgAJjA6TMkygM8YHD+JOJM9pUH4RsPaev0eFabAlXzS5f6fgas5WzAZjM252SWdFrGrOVPzHY/OLNghqI7Z/4GnRvVa4OMjr3E83qdFk07+bt7MqlYq2yayEVXeUIUXgIVaczudHjywBVZ6SERpFzTLNiKGWkEyUFDHWVQEum0KCipYsTQgFE188N0GgL9DZE8BrMezK0UhmZqDJBgAxTABiwGMEBBgQEEFgBIWAhqLACwojEeaACXWAFexYgEOIhoECSUFEMEwEbzPAyiL7cAn0BMuEbkl7JbPnNzZck/1HvPY5nbNYSftFFCPCZlYDq3wciZdkZLbJWhlxdTnrONq+ktfNi/cOwHecaUJRdSVDBBkgFjYz0fRo/I2AVKz0OIpF2tcTPRRZK95VAMAzGINlgAh6t4AJsSS0TQ3R9xPEdaxbctgh5E4pQMBjFiAasAGrAQ1Y6AZCmI8IUA1IgGgxiPEwABoAIsiArPJZSIAiGeiGRADQa2VRVlXV2fC3+1v7TLh4yRf1RL7HDY3+/wB56zIuTACBLirAmZl7ESJkQBiZkhhhszU1WjhnjyuQQQnk82GWKTjIoYneeh6HJODQLuWNO2O09Ao8l0WlmwkUWwNowEoxzCgLulpex1rRS7OQqqu5Zj0Emcowi5SdJdyWzf4x4L1Wmo/abRWFBVWVX5mQswVc4GDu2NjOdp+rafUZvg47vxxw65JUrZy9iTpFCqBhsTy/XsfCkSWmWeUGLIjodnucCZoaec+yCyDqgJv4ulzl3FYB1838fRvZNi24j7zbj0mC7isA8TMv/a8YrGU8U9ZhydJi1wPcamm4gp7zl5+lyj2HZoV2A9JysmKUHyMImYxi3MQhDGAxDSWURmICC0QAc0YDXtmSgsr2WxpCbOWZSGI9Cf7z1kJfEgpe0YwSu8zwAEzIhNBKJliuQGibCRQQEraBLLNDXaGOeP1Bk1Hf57Tj9NctPqPhz8gi3Wk9fFWWi3Usyoot1DaMYrlwYgN3wzpQbBazciUfvWfcYx/CPv8A2mj1DK1i+HFXKfCX5mPI6VeztvEfjCg6V6KStpuQp0zjI3Y56Y6j3xPPdP6XqFqYzmtqi7+/0X99iIwd8iPw509NaNdZUHdmwrOAQEHpn3zM3XdRk3rHCXCXP3FN26LH4iaOjULU6KqX+YtaBAB5it1DeuBvOFjnknFw7r8iVxyVNb+HAFXPXfl1QsysNiQM4E11CLdD3M+W6jUYJHoSJ6TS9IXeRkRUe0zsY9Jjh4ChZYzMopdgFsYyWAxkNiBzEB7MYiRcR0MmTT7ga3DOLHOGnJ1mjjONoaZ0Vd3MMzyubG4SoyIhmmIBTtEMSzRDFl4ALayFCANkdAC9syUS2Ie2VRLZlasfFn1noOmz34dv/qAt/wBH09J0I8MAMTJEZ7EzR+gqGV+8z437GhwmcsMLmFCYNlff0nP1ejWSpruiaLWnOQCJ0cErimXEvUzYKLK1Njn5X5QeUvytyhtti3TO429xJ3x3bb59eQO9/DngtDBtTqFWzBKojYIHqSPWed63rsmNrFjdeWYcjd0dfxLwlp9QhVT+zq3ISKQgB5c45sj9YnEwdVy4JqT+Zq+/iyY8OzF4/wCDtL5JTTKEsq+LzCzt5gA3U+83tJ1rN8b/AJXcX444Gptdzj+M8QdGWmpii0qB8Jxlu87el00JxeTJG3L36HCPlmRpuJW/tNT5axg4ADEnr1hqtLi+C4xSivoOSSR2fiLxgKEavc2Oh2HRcjvOBpOlSyyUu0UQlZ8ks3JJ7kmetquDKgOWIAuWIQDCIQtlktCBxJoRGI6EAwkOIAjaTtEdNwjU5WeW6rh2ysyxNAvOIUKZ4AId4AIe2MQprIUFiy8dCFvbMpjEPZHQFew5nQ6dm+Hlp9pcfoCZGJ35JplAg9plixoICZooonl7TKvQDajjY/eZ4sdFlUzMlAGa8xNcBRVoPI5U9DuJhxvZLaSuGa2nIm2mWfVuFXrVwV0PxlqLrCu2PjLED5jI39p5DUSeTqqripJfuoxPmRgeDLmVXck+WuAE6c9uCxA+g/OdLq8ITlGKXze/S/yGU06PE+otFeSqLYbiVQEfu06DJP5zRzdLwQ3vl7a8+WJqrJ4JxuzUsUPLWgOOcZ3z0ENT07Fpkpptv1+bFJUjo08JaEoUK+Y75JtJOeY95ovq+o3Jp0l4Fz7OD1Olr4a7O+LrmZkpQb4H9WJ21mlrUkuI+QtyK3BfB2o1l4u1uaamPM5LAWMOyqu+O3WPUdRxafE44eWu3orclwjttZ+GXC3rK1G2p8HFnmO+D2yrZBH2nFh13UqXzU16oVv2fFNVpDXY9TEE1u9ZI6EqSMj7T12OSnBSXlWZE7QlxLYCysigPcsKAjy4KIiCke0VCXWTtFQsiQ4ktGtwhp5zrKMkTWLTzJYp3gBXseMBDtGIUzRkiy8YFdrJmoxNgFoUBIEBoJR6z1OjzrUYrfdcP+/qNA2V9xNhKikeUff3mxFcFoPEyJKyhirMqGMRiOn29JV0Is12BvnLjK+wFfiFORkdRvMWeFq14Jkg9BqMj9bSsWTcgTPqHhrwlrbNOSzKKtRRhUZzmos2xKdgRvt6zha3X6ZZ00vmhLl13/EiUlfHgvVeGLKv2etXDItl9THB3ck5fHcfDgD295hl1HHk+JKS5dNfZeCXK7sV4k4EmjakJYzAafUfA4HMCMEtkbYJfGMdu8NLrJamM1KNXKPP8v4B4Mvgjrp9KLrN+tmPVj/DNrUuWfO4R+wSdstcC8W332ClEUc2SW/pWaur6XixR3uXYGqD4jwDVDztaFW645CEnamsDcqD1aRh1WF7cLdR8/V/oSj50tmo1FgRWutdjsvMxOflnad9/CxRukkZeEjpNVw7jVSqrftRD/AFrJds+h5dxOdjfTpycqja9k7onI6ip1co6srhsMjghg3oQd8zsQlGUU4vgvg6DgfgTW6rBWo1KcfvLsoMew6maWo6lp8K5lb9IlyRqa/8KtfWpdBVcFGeVGw7D/SpG/3mvi63pZtJ3H79g3+ziBXO1RQRWOhC2WFAVXSQ4gLKyXGiWjR4aMTx/Wcqc6RcUXy84BYp3jASzQEKYyiRLmMQomMCpzTMa4xIDGrJLQeP17Ta0epenyqXjyMNcH9flPWrbJKUezGmQ1eZmj83ctEFZkUaLQxUl16GSftFYAjbf84WI1vDmnGp1NOmfOLbFVipCnk6sQT0PKDMWo1Hw8Up+UiZukdr+IngnQ6LStqNN5tbo1ezObFtDMFPXod85HpOB0/qWaebbPs/4GJOmdX4H4wLNJScNg1ohLc2xUAHBPXpOb1CGzPL72KuTW11608rV5ZTzkliMo5Of8tNWNzuu4HBJxBuI62yqxvKRKzQnQn4jlj/ALmwPsJ13Wg0sZ95Npv+S/Ap9kbXGPDVb1eQXcFEJqC/zMAcZHfcdJp4+s/Cyxqrl3v+RK4Zifh9wq5Od2RlckqVccrKB850eqayE0knaCTtnRcU8SrVTb1PKpTABIB6bmczBpZzyxXsEch+Fz41FlvJn4dm9CTkzs9W5xqKZUj6VbxqxNiQuPiz/wBzzywSl2Is4TiPiLSjVNdTR+06i0qObqOYAAcufl2npdPos3wFHJPbFFKLf2Ns+O66StV/8fLlxVllrb+knuZqPpeTLFzxLjxfd/USg2Pu8d0Acy2l9s8uSSfbE0o9H1cp1sr6+CtrPk3Em822y3lCeZY78ijAXmOcCe3wYvh44wu6VWZEqVFVq5moAHTEYirZEAnlzNHW5lixtiNClcCfPtTleSbZkQwtNcBbNGIWTAQtpSEKcxiEkyhFJZnNcekkocsRSGrJKPHbf9fOdfpmuWJ/CyP5X2+n9AGqMj3np4lIkp6/PqDM8exkTJ8v0lDB5c9flIaAgjHvJYBaa5q3W2s8rIwYH0ImKcFNOL5TFVn0bwz45q1LGjiNdJQqAqturnO4bm69sTganp7wLdhbsxSi12NvinjehtRXw+upqCpARiAEKgD4Vx6jOPcTn/6aW3fJ2R4sPVXG0eXzcvKx69D8/uDMKlHCnkfKQdzH4ZwnktusOPjs2I9AO31zOP17qbywxwxvirK22jrtOOV1tubm5kPK2e+B1+hO/rOTjbxZI5NRK7XH3/x/fYfHg9pSS7XsCyluUYzkAbD4V+n1m3j1U8r+J/0XC/m6FVMppw/ztPbpwy0ixnBVhlgpOTnO+cbZnU0XUZTy/Fyd14+wvBzOtpekeXQRpqUOH1GwL4/p9Z6eElP5pfNJ+Ce5Q1Gou1Y5a2avTps175zZjr7sfabGKOPA7krm/HopVHuZlnEUozXpFKtjlbUWD94f9oP8InThhlmqWZ2vS7fj7MiW7uZoXO53J3ye5nRXHBlGKuJYiCICAKxgVrmgIpvExBUJvPJ9c1f/AEQ4otETyhQJgABjEAYxC2MYhDmNCEkyhFYCZzXGJJGPQxFIapiKCiGeQ4Pt6ek7XTupfDrHlfHh+vv9Py+w7Hrjr9p6mErRaZKzIUEw+o9YX7GBt6/SJgb3gCzTrr6TqQCuWADAFfNI+DOff88TmdR3fAls7/yMc+x2X4x8G0/lLra1VH51RuUBfMU+uP5h6zjdL1E3N4pcr8hQ9HFiwa6kfEE1Wnw6vtlsYw/3xn0O/eZc0PhP/wCWS1X2Om0eua01sysDYmGUfy31/wAS/Vdx7LODruMU4Lz+TIR0tmoNyhlrKlFOVXcY9tp5LUZJah7cUf2VzXoyLmPJaNj2Ur+7VPLU7gjJAGCcdunT1k6hZM+ni1BJQ+vPHD4/l7CD9lbQeZzLUr8vO+eVieUkDO4Hfaa2illlkWKMqv8AcLbtR09vCdOoL28zM2CTzEfF7KP8+k9Tg0sMc9/d+/6A0fJvEdjNc/mc+r8pyFqpVjUg7c5G2cYyJ7DTtOC2/Jfvv+BKR3HgdSala1FVuuCBhB2AE5etlU2ovgKOR/E16TqlNeM8mHxjrnad/ojn8F7u18GTGI8O+DNTq18xeWus9Hf+b5ATb1XVcOnltfL9Ipzoz/EHBbdHZ5V2NxlWHRx6ibek1ePUw3wHGVmdmbiKEsIxCXSMRVZN5zuoapYMbYixXXifPdRneWbkzJQREwALIjEA0YhbmNCK7tKEIdpSJEFpQrPKJkMIXLEMNYANUySkHmAyDAZCWEHbf29Z0NFrs2F7Y/MvX6BZar+LsR7Geu0+f4kbcXH6NFpjAn62mxuLsF0Ppnr6CRJoLK1lL9QCPrNbImSz6f8AhPx293tr1DCxK668M4BZSSwwNt8jv7D1nnep4YY4qUVTZEo9jlvF/Af2bWO2n1NKFmOorTJqNauThR1GBuMekePP8TCt0X6C/Z3X4Y2eYHt1KAOp8vlQjlfYHzNunp9DOZngr72Qa3iCl9MVt09gxazKRyqcZ3xg5Hbr7Tzer08tNJ5oP9r/ACU22kkZlbWZZgXKlst/Fykn1HScb/llCT5rz6/EpRanY/SVc1gY5IT4sDuw6Td6Tp92R5ZL5Yc/d+ELIrYniuusbKW/Cuf4f9Pv67TYzdQzSntrbz2Xf8RNUuTH4p4no0tfk6BRczqwYpnkqbbBO3xE5Ow9J7Lp/TM2ZrLnbS4793+gVZzel4jxFslPOPN1wpx9J6Cem0vG5Lgfymz4c8N3G9L9alflhi712sC1gwcAr88bE9pj1GsgsTx4LvxXgN6XY+it4y4fT+7BSvkU4WsYUewCjE4a6drMnzOLd+/6iqz5X4q8Q2a27zH2Vcqif0r7+89b07Rx0uPau77mSKoyMzoplEGMBVjzV1Orx4I3JiARO88J1HqEtTP6FJBzlDIMYC2jEJcxiEO0pEsru0pITK7tLSIYktKogtBIxBBYDPcsAJEQE5jUW3SGgseuflO/pekw27s3f0UkSp9NvadnDhx4lUIpFpD6yf0JtpNoZZHuZW0dB4942hi7W+u+MdvnMMkgPUa62k81Tmo7Z5SdwDkAjvNLPhjNVJX9xNWWKXo1t6Jar1232qhtrZRWzMcczB8lfpmcjNF41UXwY3aO+bwk3DHW7TB76WTDXFyWrtOQC1Qx+79xuM9O84uTJbuXjsQDdxzzdubm8s9unN/zODrPiZKU+xkTS7DdHxKxVdAV5X/qAJBIwSD2yNpo73jg4R7SEk7tl3R656q+ZBWTyu5L82RvgEY69O838e7BpoKKXNyf5L+BFclDScQpd2/am5uYYBKuwz3zyA4OMdsR9OwZZ5Hk22154Dd4KNXEFUkVUagqGIUpSi8y52O+4yPae5xxlJLdJfvYqA13E9e45KNPdWD/ADMOZz+WBNrFh08XeSaf5DSXlnRcA8DpbSG1tuo8xxkqrYFft3yZqajq0seSsMVtX07jv0cnxrw49etGi0xN5cKVOykA5J5z0GME5nY0/UIz03x8vypd/wChkjLg1OL/AId3U6ZtR59dr1qHbT1ox+DbmIsJ3wMn+EZxNbT9cxZcyx7KT4Tb/dxXn7hvRwrEzulkGwyJ3XBLBVvWeP6notXKW58oaaGBp56UHF00WezJAEmACnaMkru0pIRXsaWkSys7SkiRDtLRDYomMRqgRDonliCj3LAdAERiIWdPpkFLLb8DROZ6aJaGIuZsQiUWFwBvNhJIpFircbD6np/3K7jDdh3OfltE4hQtvliYnfgRXuU9B8RwPl6zVmrQgOH2rVdXa6iwVurMh6EA9P16Tm5sHslq0foPgPGtDqtNhWLo6sjBiQRzDdT6dZ53PilGXKMavycDo/DVFfEv/wAyqwmvUB9Wrg/Hp8YHLk/x5wRgzXyYlNfMhdi1430un4dYgsuu5GXOVr5ySOwIIAPzml/t0JvvRTkzm9VxY6hvMqUeWQEVVJyEGwAPZvY+szvBGUuVVcJekjGvZWPCnJzWl1oJ3NNhSxT7oxwfmDOpp3GPD4/DgZ1nhTwkS4s1Go1tdakHyHZA1nfBZScL2PQ77Y6zZy6vZGoxTfv0NM2PGXiWh2TR6S5aLUtRA6qz9Rjy8Lsckr16Yj0OnnFPLljcWv7Yfgaz6PVU6Yu+pq5q1yzCp2OO7FVbP2mspYcualF037X5gcJpdfTXedXZrhc+CoFdbrkEYwc529tvnO9kwTyYfgQxbV9WVzVJFjjvjgNpzTp/NV3+F7GCjCdwu569PrMOi6LKGZTzU0uy+v8ATuUo+zhxZPSlgWE+kQhJJkvkTAFs5+p6dhz90F0MF84ef/x+S5xsreeLziZ9HlwupId2JdprUJiLGlIRXsaWkQyu7S0iWxLmMkWWjA2lkFIPEQyeWAAMkLAArN3Q5tmQDzVmerxytDTDqRvlN6F0ZEW0UDf67zOqKI8wnYDb1P8AiF2+AJXbcn9fLtCl5Anc9cgeu2TJknL6CogkAe395jlFRXAmirqF7nbbOPSaWWN9yQ+B8VbS3paQWVXVnqyQHXuCPXv9Jy9RhtNPyJ8o+vX8S4TrMcTS3yrtDSzF68o2MZCWJj4ujAfM4nCeKcZbTGZ/D/xA0HESa9fRWqqByreVIYnqQfUSpYGlwFMzvxV8nS0aWzh1denHO1bNXyfGoXZXX+bvuZOCLt7kDOe8MeOsWAapagpGPNVDsf8AUuSCPfE3HhTj8otp9CPjLQ3VnSm+kC5GTKhk5cjGVbojb7QxaSd/EUXwHInhfgaih+dadZc1OLVLNUVJG4KhSuSD2M2smvlOO1yST48j3SZR45+ISmlqtOHDOGRvMHKVPQ5+W+0en6TP4qlKtq548lKPs+fIcz06MgeCOkrsBIYHY7RpAE1JlDB8sxiEPSYUIU9eItogQJE8MZqpKwGivPXacrUdFwZOVwxWypqKiPeee1XSc2HlK0FlJ2nOolsSzRkimMYgMxgbyiYjIGIgGKsQwykLAS6S4yp2BIG2Z6bR590UQSp7Tt4cl8GSLHisd9/ebNGQjPpuf8yr9DPCvPfJ9+g+UEvLAm1sbD4ifzlNhZC19z/5IryIX5XMfr9zNecLIKevp6n5znaqHkDLrWc3HjuxJE2Jt9JUsfFjaPuvDvCfCtfpdK1t9jMldal1t5fNYKOYMpzg7HtnacqU8sJPgxdj494y4XVpdbfp9OxsqrcBGYgnBVWIJHXBJH0m5hjJRUmu40J4XbyOjjco6OPmpBH02nXwwU4tey+59as/Fu3y+WqkCzpzWEFR8sbn8ppQ6Fcvnlx9O5O0+Z2FizOdyzMze7E5J+5nehDaqXgtDUfO3SZUA0H6yhhir0lpAMRCJQwyDGB449YCK1tYPeMBDrjvARCtFQggInFMQjV6NXHw7N+RnJ13SceaLlBVIlow7AQcHtPHTxuEnGXdECzJA9iAG2rTEzINSIZYQRMY0LJHQt0jELXY+03dLqHjZLQu4YOR0npdPnvlCG1Nnr9p18c9yMkWO5f/ACZ0ZD3J6Rismtf+YkBDDPyH5xgeXP5dJDEUuKNkBfn9pz9UrVeyGUfKx9jNf4SQ0KK/5mLZYA1jf39e8WJW6Ymhi1Zm3HDuVCUSEBQ57f2mNQeF34/IOxpUOCMidGDUlaLHZz1l0Inlz7R0MMAykgHVyx0Wqs/OAD8jG4xEAplUx8gJtrWUhC2pWAA+WvbPWHNiBur+UYhK9flExGRxhQLDjuAfrPFdago6njyjE+5RAnIGFiAGuqTGy0PrEQ0WaxJKHqIhnmSACXrjsVFd0I/4m9ptW8b57EtCFswdvtPS6XVxl2YuxercMc7fKdjHNNGRMY752mXchgHOdvvFaAmD+gC7mCjJOwmPJNRVtibM/JYljttgA+k0o3ke5k1YVvYfP/qOS5oZWdMGYHGnwAspgxOG2YFmpdx7zfxryOh7VD77TLsQCf2Ujes/ND0mB6dwe7G/wJquw6q7sw5T6H/BlRyeJKmOyypmxFjQ5W/8ljCyO0Yxq2+kKAMXwoATYO0YgTcO4joCGdMQpiBVlhQA2MDGApsKCzHCjv6+0w580MUHKTpIiTMDV3c7lumeg9B2ngtbqf8AUZnP9xiFgTTAnEAOlGmkMpBeRJZSCWqSWhqiA0MCxDBeuMCu9cYqEPpgZlhklHsyWFToCN+badTT9Uy4+/JNhWPjr9528PV8Ul83A9wsalZtLXYKvch7gbNRtsM/Oa2frGHGvl+ZicjOv1BJyftPParX5dRK26S7IjcWamDDP0+s9HpdQsuNSLiwbBg/abUuSwioMW2+BC3q6faVttL9ww6B2mbF2pjHoMj5bH5zYQBr6dxKoQYAPUfeJxTXIAlMbTga2eo0L+JD5sflPx+PoSRAPrn27y9P1zTZP2ntf1/UfIatmdjHmhNXGSYWEZlTHZ4COx2ehYrPZjsLPcnp2hYhb4XqQvzOJjnnxw/akkJtFe3iCL0+M9sbD6mcrU9bwY1UHuf0/UhzM3VaprDljt2UdBPMazX5dU/nfHoxiQJogGtcAGeSYrHR2w00kZJ00kpAHTxFIHyIiiPKiGQyQQFd0jEwqqMy0iGz19uNpZBj6m7JwJQHkAA3ibEVb7TACqxMCQ6bOUzc0eqeCf0fcpM0EIYZE9ViyxnHdF8GVMnkmdMoYozsd8zJGPdewBdPuPz/AFv94rcXYBKpzn23+U2U/Ix5Hp95YAhvXY+0YDK/cSJxU04yVpiYq9OX5GeE6t07/S5N0P2Jdvo/X6AmV3M5cJyg7i6+wAecR0J/v/eb+Pqurh2yN/fkQB1b+v3CzaXXNWvK/cIka1v9P2/7mVf+Qald0v4/qMk61/8ASPp/zIn1/VPtS/D+o6FPe5/mb6HH9pp5Op6rJ3yP8OPyDaVnWajm5O5OyXEWVhZjo8EjsVD66hJbGkPVJNlUFywCj6D+zwAhqIgEtVJGB5MRRBogMW1EAF2UCWkS2VbnwMCZEiGZGrtjEIqq7mDYUetaSMqusaE0JZYyQMQEHVYVORNvTaueB8dikzSqsDb9Paeo0upjmjaMiY5RgzdiUS6zI/m5ZRHvEnXDEeS3tMkZOwD5gZksDynHTp7+sACfcEHoZh1GGGaDhNWmS0ZtuxI9J881WneDLLG/A74K7NMNCFs0dEtghoNDixqmSzIMklAMspMloWVlWS0EqwsVDkEQqGqIgoPlisq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4" name="AutoShape 4" descr="data:image/jpeg;base64,/9j/4AAQSkZJRgABAQAAAQABAAD/2wCEAAkGBxISEhUQEBIQEBUQEA8PFQ8QFQ8QFRAPFhUWFhUVFRUYHSggGBolGxUVITEhJSkrLi4uFx8zODMtNygtLisBCgoKDg0OGhAQGC0fHx0tLS0tLS0tLS0tLS0tLS0tLS0tLS0tLS0tLS0tLS0tLS0tLS0tLS0tLS0tLS0tLS0tLf/AABEIALcBEwMBEQACEQEDEQH/xAAcAAACAwEBAQEAAAAAAAAAAAACAwEEBQYABwj/xAA3EAACAgECBAQEAwcFAQEAAAABAgADEQQhBRIxQQYTUWEicYGRB6HwFCMyQlKxwWJy0eHxohX/xAAbAQADAAMBAQAAAAAAAAAAAAAAAQIDBAUGB//EADQRAAICAQMEAAQDBwQDAAAAAAABAhEDBBIhBTFBURMiYXGBsdEykaHB4fDxFBUjQgZSYv/aAAwDAQACEQMRAD8AKaBvANABbQAU8aEJeUIRZKRLK1jRkld3lCEO8YhLvKjG3QjD19nM3ynr9Ji2Y0iGBWs3aEWVWWohQVo2lNCK+IUBb4bbyt85o67D8TGxo6CuyeMnHbKjIOFsxgGLIATzwGeDRAFzQAgtACOeMAS8AAZoAKaAA4jESogA5HiAs12xAPW+IYz9oiABr4AB58QGoDINgEwAExgJeMkrWGMCra8pEFS15SEypZZKJYhrIyRF1m02tJj3ZUBjscnM9bH0SWKlm0kBYUTIogMtXaNoCuVhQgFOJjlG1QG1pLsgTx/U8GydlotB5yiglsgAwPEMMNACeaMD3NACCYACTAQOYATAAlSAgikYgcQA8GiGGLIhnvNkgTzxDB54Ab+ZJnPZhQhV9yqMsQo9SQJkx45Te2Cbf0E2l3Mu3jNHTzF/+v74m3/tuqq9j/gR8SPs8bwwypBHqCDNaUJQdSVMdlW2yAinbZGkS2U7LJRIovGIr6h9vpOt0qFzbEykonpYREW6RNmMSqLapMqQg3WOgoU9e0e0BHJIaAsaRsbTjdV02+G4EaIM8a1TLCBiGGrQAYGgMLmgBMAJgInEBEcsADVICLFdcYiXSACHWACmEQwGMQyA0kYeYgAJjA6TMkygM8YHD+JOJM9pUH4RsPaev0eFabAlXzS5f6fgas5WzAZjM252SWdFrGrOVPzHY/OLNghqI7Z/4GnRvVa4OMjr3E83qdFk07+bt7MqlYq2yayEVXeUIUXgIVaczudHjywBVZ6SERpFzTLNiKGWkEyUFDHWVQEum0KCipYsTQgFE188N0GgL9DZE8BrMezK0UhmZqDJBgAxTABiwGMEBBgQEEFgBIWAhqLACwojEeaACXWAFexYgEOIhoECSUFEMEwEbzPAyiL7cAn0BMuEbkl7JbPnNzZck/1HvPY5nbNYSftFFCPCZlYDq3wciZdkZLbJWhlxdTnrONq+ktfNi/cOwHecaUJRdSVDBBkgFjYz0fRo/I2AVKz0OIpF2tcTPRRZK95VAMAzGINlgAh6t4AJsSS0TQ3R9xPEdaxbctgh5E4pQMBjFiAasAGrAQ1Y6AZCmI8IUA1IgGgxiPEwABoAIsiArPJZSIAiGeiGRADQa2VRVlXV2fC3+1v7TLh4yRf1RL7HDY3+/wB56zIuTACBLirAmZl7ESJkQBiZkhhhszU1WjhnjyuQQQnk82GWKTjIoYneeh6HJODQLuWNO2O09Ao8l0WlmwkUWwNowEoxzCgLulpex1rRS7OQqqu5Zj0Emcowi5SdJdyWzf4x4L1Wmo/abRWFBVWVX5mQswVc4GDu2NjOdp+rafUZvg47vxxw65JUrZy9iTpFCqBhsTy/XsfCkSWmWeUGLIjodnucCZoaec+yCyDqgJv4ulzl3FYB1838fRvZNi24j7zbj0mC7isA8TMv/a8YrGU8U9ZhydJi1wPcamm4gp7zl5+lyj2HZoV2A9JysmKUHyMImYxi3MQhDGAxDSWURmICC0QAc0YDXtmSgsr2WxpCbOWZSGI9Cf7z1kJfEgpe0YwSu8zwAEzIhNBKJliuQGibCRQQEraBLLNDXaGOeP1Bk1Hf57Tj9NctPqPhz8gi3Wk9fFWWi3Usyoot1DaMYrlwYgN3wzpQbBazciUfvWfcYx/CPv8A2mj1DK1i+HFXKfCX5mPI6VeztvEfjCg6V6KStpuQp0zjI3Y56Y6j3xPPdP6XqFqYzmtqi7+/0X99iIwd8iPw509NaNdZUHdmwrOAQEHpn3zM3XdRk3rHCXCXP3FN26LH4iaOjULU6KqX+YtaBAB5it1DeuBvOFjnknFw7r8iVxyVNb+HAFXPXfl1QsysNiQM4E11CLdD3M+W6jUYJHoSJ6TS9IXeRkRUe0zsY9Jjh4ChZYzMopdgFsYyWAxkNiBzEB7MYiRcR0MmTT7ga3DOLHOGnJ1mjjONoaZ0Vd3MMzyubG4SoyIhmmIBTtEMSzRDFl4ALayFCANkdAC9syUS2Ie2VRLZlasfFn1noOmz34dv/qAt/wBH09J0I8MAMTJEZ7EzR+gqGV+8z437GhwmcsMLmFCYNlff0nP1ejWSpruiaLWnOQCJ0cErimXEvUzYKLK1Njn5X5QeUvytyhtti3TO429xJ3x3bb59eQO9/DngtDBtTqFWzBKojYIHqSPWed63rsmNrFjdeWYcjd0dfxLwlp9QhVT+zq3ISKQgB5c45sj9YnEwdVy4JqT+Zq+/iyY8OzF4/wCDtL5JTTKEsq+LzCzt5gA3U+83tJ1rN8b/AJXcX444Gptdzj+M8QdGWmpii0qB8Jxlu87el00JxeTJG3L36HCPlmRpuJW/tNT5axg4ADEnr1hqtLi+C4xSivoOSSR2fiLxgKEavc2Oh2HRcjvOBpOlSyyUu0UQlZ8ks3JJ7kmetquDKgOWIAuWIQDCIQtlktCBxJoRGI6EAwkOIAjaTtEdNwjU5WeW6rh2ysyxNAvOIUKZ4AId4AIe2MQprIUFiy8dCFvbMpjEPZHQFew5nQ6dm+Hlp9pcfoCZGJ35JplAg9plixoICZooonl7TKvQDajjY/eZ4sdFlUzMlAGa8xNcBRVoPI5U9DuJhxvZLaSuGa2nIm2mWfVuFXrVwV0PxlqLrCu2PjLED5jI39p5DUSeTqqripJfuoxPmRgeDLmVXck+WuAE6c9uCxA+g/OdLq8ITlGKXze/S/yGU06PE+otFeSqLYbiVQEfu06DJP5zRzdLwQ3vl7a8+WJqrJ4JxuzUsUPLWgOOcZ3z0ENT07Fpkpptv1+bFJUjo08JaEoUK+Y75JtJOeY95ovq+o3Jp0l4Fz7OD1Olr4a7O+LrmZkpQb4H9WJ21mlrUkuI+QtyK3BfB2o1l4u1uaamPM5LAWMOyqu+O3WPUdRxafE44eWu3orclwjttZ+GXC3rK1G2p8HFnmO+D2yrZBH2nFh13UqXzU16oVv2fFNVpDXY9TEE1u9ZI6EqSMj7T12OSnBSXlWZE7QlxLYCysigPcsKAjy4KIiCke0VCXWTtFQsiQ4ktGtwhp5zrKMkTWLTzJYp3gBXseMBDtGIUzRkiy8YFdrJmoxNgFoUBIEBoJR6z1OjzrUYrfdcP+/qNA2V9xNhKikeUff3mxFcFoPEyJKyhirMqGMRiOn29JV0Is12BvnLjK+wFfiFORkdRvMWeFq14Jkg9BqMj9bSsWTcgTPqHhrwlrbNOSzKKtRRhUZzmos2xKdgRvt6zha3X6ZZ00vmhLl13/EiUlfHgvVeGLKv2etXDItl9THB3ck5fHcfDgD295hl1HHk+JKS5dNfZeCXK7sV4k4EmjakJYzAafUfA4HMCMEtkbYJfGMdu8NLrJamM1KNXKPP8v4B4Mvgjrp9KLrN+tmPVj/DNrUuWfO4R+wSdstcC8W332ClEUc2SW/pWaur6XixR3uXYGqD4jwDVDztaFW645CEnamsDcqD1aRh1WF7cLdR8/V/oSj50tmo1FgRWutdjsvMxOflnad9/CxRukkZeEjpNVw7jVSqrftRD/AFrJds+h5dxOdjfTpycqja9k7onI6ip1co6srhsMjghg3oQd8zsQlGUU4vgvg6DgfgTW6rBWo1KcfvLsoMew6maWo6lp8K5lb9IlyRqa/8KtfWpdBVcFGeVGw7D/SpG/3mvi63pZtJ3H79g3+ziBXO1RQRWOhC2WFAVXSQ4gLKyXGiWjR4aMTx/Wcqc6RcUXy84BYp3jASzQEKYyiRLmMQomMCpzTMa4xIDGrJLQeP17Ta0epenyqXjyMNcH9flPWrbJKUezGmQ1eZmj83ctEFZkUaLQxUl16GSftFYAjbf84WI1vDmnGp1NOmfOLbFVipCnk6sQT0PKDMWo1Hw8Up+UiZukdr+IngnQ6LStqNN5tbo1ezObFtDMFPXod85HpOB0/qWaebbPs/4GJOmdX4H4wLNJScNg1ohLc2xUAHBPXpOb1CGzPL72KuTW11608rV5ZTzkliMo5Of8tNWNzuu4HBJxBuI62yqxvKRKzQnQn4jlj/ALmwPsJ13Wg0sZ95Npv+S/Ap9kbXGPDVb1eQXcFEJqC/zMAcZHfcdJp4+s/Cyxqrl3v+RK4Zifh9wq5Od2RlckqVccrKB850eqayE0knaCTtnRcU8SrVTb1PKpTABIB6bmczBpZzyxXsEch+Fz41FlvJn4dm9CTkzs9W5xqKZUj6VbxqxNiQuPiz/wBzzywSl2Is4TiPiLSjVNdTR+06i0qObqOYAAcufl2npdPos3wFHJPbFFKLf2Ns+O66StV/8fLlxVllrb+knuZqPpeTLFzxLjxfd/USg2Pu8d0Acy2l9s8uSSfbE0o9H1cp1sr6+CtrPk3Em822y3lCeZY78ijAXmOcCe3wYvh44wu6VWZEqVFVq5moAHTEYirZEAnlzNHW5lixtiNClcCfPtTleSbZkQwtNcBbNGIWTAQtpSEKcxiEkyhFJZnNcekkocsRSGrJKPHbf9fOdfpmuWJ/CyP5X2+n9AGqMj3np4lIkp6/PqDM8exkTJ8v0lDB5c9flIaAgjHvJYBaa5q3W2s8rIwYH0ImKcFNOL5TFVn0bwz45q1LGjiNdJQqAqturnO4bm69sTganp7wLdhbsxSi12NvinjehtRXw+upqCpARiAEKgD4Vx6jOPcTn/6aW3fJ2R4sPVXG0eXzcvKx69D8/uDMKlHCnkfKQdzH4ZwnktusOPjs2I9AO31zOP17qbywxwxvirK22jrtOOV1tubm5kPK2e+B1+hO/rOTjbxZI5NRK7XH3/x/fYfHg9pSS7XsCyluUYzkAbD4V+n1m3j1U8r+J/0XC/m6FVMppw/ztPbpwy0ixnBVhlgpOTnO+cbZnU0XUZTy/Fyd14+wvBzOtpekeXQRpqUOH1GwL4/p9Z6eElP5pfNJ+Ce5Q1Gou1Y5a2avTps175zZjr7sfabGKOPA7krm/HopVHuZlnEUozXpFKtjlbUWD94f9oP8InThhlmqWZ2vS7fj7MiW7uZoXO53J3ye5nRXHBlGKuJYiCICAKxgVrmgIpvExBUJvPJ9c1f/AEQ4otETyhQJgABjEAYxC2MYhDmNCEkyhFYCZzXGJJGPQxFIapiKCiGeQ4Pt6ek7XTupfDrHlfHh+vv9Py+w7Hrjr9p6mErRaZKzIUEw+o9YX7GBt6/SJgb3gCzTrr6TqQCuWADAFfNI+DOff88TmdR3fAls7/yMc+x2X4x8G0/lLra1VH51RuUBfMU+uP5h6zjdL1E3N4pcr8hQ9HFiwa6kfEE1Wnw6vtlsYw/3xn0O/eZc0PhP/wCWS1X2Om0eua01sysDYmGUfy31/wAS/Vdx7LODruMU4Lz+TIR0tmoNyhlrKlFOVXcY9tp5LUZJah7cUf2VzXoyLmPJaNj2Ur+7VPLU7gjJAGCcdunT1k6hZM+ni1BJQ+vPHD4/l7CD9lbQeZzLUr8vO+eVieUkDO4Hfaa2illlkWKMqv8AcLbtR09vCdOoL28zM2CTzEfF7KP8+k9Tg0sMc9/d+/6A0fJvEdjNc/mc+r8pyFqpVjUg7c5G2cYyJ7DTtOC2/Jfvv+BKR3HgdSala1FVuuCBhB2AE5etlU2ovgKOR/E16TqlNeM8mHxjrnad/ojn8F7u18GTGI8O+DNTq18xeWus9Hf+b5ATb1XVcOnltfL9Ipzoz/EHBbdHZ5V2NxlWHRx6ibek1ePUw3wHGVmdmbiKEsIxCXSMRVZN5zuoapYMbYixXXifPdRneWbkzJQREwALIjEA0YhbmNCK7tKEIdpSJEFpQrPKJkMIXLEMNYANUySkHmAyDAZCWEHbf29Z0NFrs2F7Y/MvX6BZar+LsR7Geu0+f4kbcXH6NFpjAn62mxuLsF0Ppnr6CRJoLK1lL9QCPrNbImSz6f8AhPx293tr1DCxK668M4BZSSwwNt8jv7D1nnep4YY4qUVTZEo9jlvF/Af2bWO2n1NKFmOorTJqNauThR1GBuMekePP8TCt0X6C/Z3X4Y2eYHt1KAOp8vlQjlfYHzNunp9DOZngr72Qa3iCl9MVt09gxazKRyqcZ3xg5Hbr7Tzer08tNJ5oP9r/ACU22kkZlbWZZgXKlst/Fykn1HScb/llCT5rz6/EpRanY/SVc1gY5IT4sDuw6Td6Tp92R5ZL5Yc/d+ELIrYniuusbKW/Cuf4f9Pv67TYzdQzSntrbz2Xf8RNUuTH4p4no0tfk6BRczqwYpnkqbbBO3xE5Ow9J7Lp/TM2ZrLnbS4793+gVZzel4jxFslPOPN1wpx9J6Cem0vG5Lgfymz4c8N3G9L9alflhi712sC1gwcAr88bE9pj1GsgsTx4LvxXgN6XY+it4y4fT+7BSvkU4WsYUewCjE4a6drMnzOLd+/6iqz5X4q8Q2a27zH2Vcqif0r7+89b07Rx0uPau77mSKoyMzoplEGMBVjzV1Orx4I3JiARO88J1HqEtTP6FJBzlDIMYC2jEJcxiEO0pEsru0pITK7tLSIYktKogtBIxBBYDPcsAJEQE5jUW3SGgseuflO/pekw27s3f0UkSp9NvadnDhx4lUIpFpD6yf0JtpNoZZHuZW0dB4942hi7W+u+MdvnMMkgPUa62k81Tmo7Z5SdwDkAjvNLPhjNVJX9xNWWKXo1t6Jar1232qhtrZRWzMcczB8lfpmcjNF41UXwY3aO+bwk3DHW7TB76WTDXFyWrtOQC1Qx+79xuM9O84uTJbuXjsQDdxzzdubm8s9unN/zODrPiZKU+xkTS7DdHxKxVdAV5X/qAJBIwSD2yNpo73jg4R7SEk7tl3R656q+ZBWTyu5L82RvgEY69O838e7BpoKKXNyf5L+BFclDScQpd2/am5uYYBKuwz3zyA4OMdsR9OwZZ5Hk22154Dd4KNXEFUkVUagqGIUpSi8y52O+4yPae5xxlJLdJfvYqA13E9e45KNPdWD/ADMOZz+WBNrFh08XeSaf5DSXlnRcA8DpbSG1tuo8xxkqrYFft3yZqajq0seSsMVtX07jv0cnxrw49etGi0xN5cKVOykA5J5z0GME5nY0/UIz03x8vypd/wChkjLg1OL/AId3U6ZtR59dr1qHbT1ox+DbmIsJ3wMn+EZxNbT9cxZcyx7KT4Tb/dxXn7hvRwrEzulkGwyJ3XBLBVvWeP6notXKW58oaaGBp56UHF00WezJAEmACnaMkru0pIRXsaWkSys7SkiRDtLRDYomMRqgRDonliCj3LAdAERiIWdPpkFLLb8DROZ6aJaGIuZsQiUWFwBvNhJIpFircbD6np/3K7jDdh3OfltE4hQtvliYnfgRXuU9B8RwPl6zVmrQgOH2rVdXa6iwVurMh6EA9P16Tm5sHslq0foPgPGtDqtNhWLo6sjBiQRzDdT6dZ53PilGXKMavycDo/DVFfEv/wAyqwmvUB9Wrg/Hp8YHLk/x5wRgzXyYlNfMhdi1430un4dYgsuu5GXOVr5ySOwIIAPzml/t0JvvRTkzm9VxY6hvMqUeWQEVVJyEGwAPZvY+szvBGUuVVcJekjGvZWPCnJzWl1oJ3NNhSxT7oxwfmDOpp3GPD4/DgZ1nhTwkS4s1Go1tdakHyHZA1nfBZScL2PQ77Y6zZy6vZGoxTfv0NM2PGXiWh2TR6S5aLUtRA6qz9Rjy8Lsckr16Yj0OnnFPLljcWv7Yfgaz6PVU6Yu+pq5q1yzCp2OO7FVbP2mspYcualF037X5gcJpdfTXedXZrhc+CoFdbrkEYwc529tvnO9kwTyYfgQxbV9WVzVJFjjvjgNpzTp/NV3+F7GCjCdwu569PrMOi6LKGZTzU0uy+v8ATuUo+zhxZPSlgWE+kQhJJkvkTAFs5+p6dhz90F0MF84ef/x+S5xsreeLziZ9HlwupId2JdprUJiLGlIRXsaWkQyu7S0iWxLmMkWWjA2lkFIPEQyeWAAMkLAArN3Q5tmQDzVmerxytDTDqRvlN6F0ZEW0UDf67zOqKI8wnYDb1P8AiF2+AJXbcn9fLtCl5Anc9cgeu2TJknL6CogkAe395jlFRXAmirqF7nbbOPSaWWN9yQ+B8VbS3paQWVXVnqyQHXuCPXv9Jy9RhtNPyJ8o+vX8S4TrMcTS3yrtDSzF68o2MZCWJj4ujAfM4nCeKcZbTGZ/D/xA0HESa9fRWqqByreVIYnqQfUSpYGlwFMzvxV8nS0aWzh1denHO1bNXyfGoXZXX+bvuZOCLt7kDOe8MeOsWAapagpGPNVDsf8AUuSCPfE3HhTj8otp9CPjLQ3VnSm+kC5GTKhk5cjGVbojb7QxaSd/EUXwHInhfgaih+dadZc1OLVLNUVJG4KhSuSD2M2smvlOO1yST48j3SZR45+ISmlqtOHDOGRvMHKVPQ5+W+0en6TP4qlKtq548lKPs+fIcz06MgeCOkrsBIYHY7RpAE1JlDB8sxiEPSYUIU9eItogQJE8MZqpKwGivPXacrUdFwZOVwxWypqKiPeee1XSc2HlK0FlJ2nOolsSzRkimMYgMxgbyiYjIGIgGKsQwykLAS6S4yp2BIG2Z6bR590UQSp7Tt4cl8GSLHisd9/ebNGQjPpuf8yr9DPCvPfJ9+g+UEvLAm1sbD4ifzlNhZC19z/5IryIX5XMfr9zNecLIKevp6n5znaqHkDLrWc3HjuxJE2Jt9JUsfFjaPuvDvCfCtfpdK1t9jMldal1t5fNYKOYMpzg7HtnacqU8sJPgxdj494y4XVpdbfp9OxsqrcBGYgnBVWIJHXBJH0m5hjJRUmu40J4XbyOjjco6OPmpBH02nXwwU4tey+59as/Fu3y+WqkCzpzWEFR8sbn8ppQ6Fcvnlx9O5O0+Z2FizOdyzMze7E5J+5nehDaqXgtDUfO3SZUA0H6yhhir0lpAMRCJQwyDGB449YCK1tYPeMBDrjvARCtFQggInFMQjV6NXHw7N+RnJ13SceaLlBVIlow7AQcHtPHTxuEnGXdECzJA9iAG2rTEzINSIZYQRMY0LJHQt0jELXY+03dLqHjZLQu4YOR0npdPnvlCG1Nnr9p18c9yMkWO5f/ACZ0ZD3J6Rismtf+YkBDDPyH5xgeXP5dJDEUuKNkBfn9pz9UrVeyGUfKx9jNf4SQ0KK/5mLZYA1jf39e8WJW6Ymhi1Zm3HDuVCUSEBQ57f2mNQeF34/IOxpUOCMidGDUlaLHZz1l0Inlz7R0MMAykgHVyx0Wqs/OAD8jG4xEAplUx8gJtrWUhC2pWAA+WvbPWHNiBur+UYhK9flExGRxhQLDjuAfrPFdago6njyjE+5RAnIGFiAGuqTGy0PrEQ0WaxJKHqIhnmSACXrjsVFd0I/4m9ptW8b57EtCFswdvtPS6XVxl2YuxercMc7fKdjHNNGRMY752mXchgHOdvvFaAmD+gC7mCjJOwmPJNRVtibM/JYljttgA+k0o3ke5k1YVvYfP/qOS5oZWdMGYHGnwAspgxOG2YFmpdx7zfxryOh7VD77TLsQCf2Ujes/ND0mB6dwe7G/wJquw6q7sw5T6H/BlRyeJKmOyypmxFjQ5W/8ljCyO0Yxq2+kKAMXwoATYO0YgTcO4joCGdMQpiBVlhQA2MDGApsKCzHCjv6+0w580MUHKTpIiTMDV3c7lumeg9B2ngtbqf8AUZnP9xiFgTTAnEAOlGmkMpBeRJZSCWqSWhqiA0MCxDBeuMCu9cYqEPpgZlhklHsyWFToCN+badTT9Uy4+/JNhWPjr9528PV8Ul83A9wsalZtLXYKvch7gbNRtsM/Oa2frGHGvl+ZicjOv1BJyftPParX5dRK26S7IjcWamDDP0+s9HpdQsuNSLiwbBg/abUuSwioMW2+BC3q6faVttL9ww6B2mbF2pjHoMj5bH5zYQBr6dxKoQYAPUfeJxTXIAlMbTga2eo0L+JD5sflPx+PoSRAPrn27y9P1zTZP2ntf1/UfIatmdjHmhNXGSYWEZlTHZ4COx2ehYrPZjsLPcnp2hYhb4XqQvzOJjnnxw/akkJtFe3iCL0+M9sbD6mcrU9bwY1UHuf0/UhzM3VaprDljt2UdBPMazX5dU/nfHoxiQJogGtcAGeSYrHR2w00kZJ00kpAHTxFIHyIiiPKiGQyQQFd0jEwqqMy0iGz19uNpZBj6m7JwJQHkAA3ibEVb7TACqxMCQ6bOUzc0eqeCf0fcpM0EIYZE9ViyxnHdF8GVMnkmdMoYozsd8zJGPdewBdPuPz/AFv94rcXYBKpzn23+U2U/Ix5Hp95YAhvXY+0YDK/cSJxU04yVpiYq9OX5GeE6t07/S5N0P2Jdvo/X6AmV3M5cJyg7i6+wAecR0J/v/eb+Pqurh2yN/fkQB1b+v3CzaXXNWvK/cIka1v9P2/7mVf+Qald0v4/qMk61/8ASPp/zIn1/VPtS/D+o6FPe5/mb6HH9pp5Op6rJ3yP8OPyDaVnWajm5O5OyXEWVhZjo8EjsVD66hJbGkPVJNlUFywCj6D+zwAhqIgEtVJGB5MRRBogMW1EAF2UCWkS2VbnwMCZEiGZGrtjEIqq7mDYUetaSMqusaE0JZYyQMQEHVYVORNvTaueB8dikzSqsDb9Paeo0upjmjaMiY5RgzdiUS6zI/m5ZRHvEnXDEeS3tMkZOwD5gZksDynHTp7+sACfcEHoZh1GGGaDhNWmS0ZtuxI9J881WneDLLG/A74K7NMNCFs0dEtghoNDixqmSzIMklAMspMloWVlWS0EqwsVDkEQqGqIgoPlisqj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85729" y="4648200"/>
            <a:ext cx="4043671" cy="175432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C000"/>
                </a:solidFill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</a:rPr>
              <a:t>Eisenmenger</a:t>
            </a:r>
            <a:endParaRPr lang="en-US" sz="5400" b="1" dirty="0" smtClean="0">
              <a:solidFill>
                <a:srgbClr val="FFC000"/>
              </a:solidFill>
            </a:endParaRPr>
          </a:p>
          <a:p>
            <a:pPr algn="ctr"/>
            <a:r>
              <a:rPr lang="en-US" sz="5400" b="1" dirty="0" smtClean="0">
                <a:solidFill>
                  <a:srgbClr val="FFC000"/>
                </a:solidFill>
              </a:rPr>
              <a:t>   physiology  </a:t>
            </a:r>
            <a:endParaRPr lang="en-IN" sz="5400" dirty="0">
              <a:solidFill>
                <a:srgbClr val="FFC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21505" y="4646474"/>
            <a:ext cx="8417695" cy="1754326"/>
            <a:chOff x="421505" y="4646474"/>
            <a:chExt cx="8417695" cy="1754326"/>
          </a:xfrm>
        </p:grpSpPr>
        <p:pic>
          <p:nvPicPr>
            <p:cNvPr id="15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0" r="16796"/>
            <a:stretch/>
          </p:blipFill>
          <p:spPr bwMode="auto">
            <a:xfrm>
              <a:off x="421505" y="4646474"/>
              <a:ext cx="2051221" cy="175432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6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0" r="16796"/>
            <a:stretch/>
          </p:blipFill>
          <p:spPr bwMode="auto">
            <a:xfrm>
              <a:off x="6787979" y="4646474"/>
              <a:ext cx="2051221" cy="175432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831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9482" y="0"/>
            <a:ext cx="52806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FFFF"/>
                </a:solidFill>
              </a:rPr>
              <a:t>Cyanotic Congenital Heart Disease</a:t>
            </a:r>
            <a:endParaRPr lang="en-IN" sz="2800" dirty="0">
              <a:solidFill>
                <a:srgbClr val="FFFF00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 flipH="1">
            <a:off x="3899094" y="4246329"/>
            <a:ext cx="8497" cy="249272"/>
          </a:xfrm>
          <a:prstGeom prst="line">
            <a:avLst/>
          </a:prstGeom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151763" y="458481"/>
            <a:ext cx="8839837" cy="6154193"/>
            <a:chOff x="151763" y="458481"/>
            <a:chExt cx="8839837" cy="6154193"/>
          </a:xfrm>
        </p:grpSpPr>
        <p:grpSp>
          <p:nvGrpSpPr>
            <p:cNvPr id="36" name="Group 35"/>
            <p:cNvGrpSpPr/>
            <p:nvPr/>
          </p:nvGrpSpPr>
          <p:grpSpPr>
            <a:xfrm>
              <a:off x="151763" y="458481"/>
              <a:ext cx="8839837" cy="4265919"/>
              <a:chOff x="92447" y="720335"/>
              <a:chExt cx="8839837" cy="426591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3979284" y="720335"/>
                <a:ext cx="16764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</a:rPr>
                  <a:t>↓</a:t>
                </a:r>
                <a:r>
                  <a:rPr lang="en-US" sz="3200" b="1" dirty="0">
                    <a:solidFill>
                      <a:prstClr val="white"/>
                    </a:solidFill>
                  </a:rPr>
                  <a:t> PBF </a:t>
                </a:r>
                <a:endParaRPr lang="en-IN" altLang="en-US" sz="3200" b="1" kern="0" dirty="0">
                  <a:solidFill>
                    <a:prstClr val="white"/>
                  </a:solidFill>
                  <a:cs typeface="Arial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92447" y="4383040"/>
                <a:ext cx="2441924" cy="430887"/>
              </a:xfrm>
              <a:prstGeom prst="rect">
                <a:avLst/>
              </a:prstGeom>
              <a:solidFill>
                <a:srgbClr val="680000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00" b="1" dirty="0" err="1" smtClean="0">
                    <a:solidFill>
                      <a:srgbClr val="FFC000"/>
                    </a:solidFill>
                  </a:rPr>
                  <a:t>Fallot’s</a:t>
                </a:r>
                <a:r>
                  <a:rPr lang="en-US" sz="2200" b="1" dirty="0" smtClean="0">
                    <a:solidFill>
                      <a:srgbClr val="FFC000"/>
                    </a:solidFill>
                  </a:rPr>
                  <a:t> physiology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710869" y="4309146"/>
                <a:ext cx="2687888" cy="677108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prstClr val="white"/>
                    </a:solidFill>
                  </a:rPr>
                  <a:t>PS + ASD</a:t>
                </a:r>
              </a:p>
              <a:p>
                <a:pPr algn="ctr"/>
                <a:r>
                  <a:rPr lang="en-US" b="1" dirty="0" smtClean="0">
                    <a:solidFill>
                      <a:prstClr val="white"/>
                    </a:solidFill>
                  </a:rPr>
                  <a:t>(Rt. to Lt. </a:t>
                </a:r>
                <a:r>
                  <a:rPr lang="en-US" b="1" dirty="0">
                    <a:solidFill>
                      <a:prstClr val="white"/>
                    </a:solidFill>
                  </a:rPr>
                  <a:t>Shunt thro IAS</a:t>
                </a:r>
                <a:r>
                  <a:rPr lang="en-US" b="1" dirty="0" smtClean="0">
                    <a:solidFill>
                      <a:prstClr val="white"/>
                    </a:solidFill>
                  </a:rPr>
                  <a:t>)</a:t>
                </a:r>
              </a:p>
            </p:txBody>
          </p:sp>
          <p:cxnSp>
            <p:nvCxnSpPr>
              <p:cNvPr id="58" name="Straight Connector 57"/>
              <p:cNvCxnSpPr/>
              <p:nvPr/>
            </p:nvCxnSpPr>
            <p:spPr>
              <a:xfrm>
                <a:off x="4662475" y="1305110"/>
                <a:ext cx="1585422" cy="37129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6236008" y="1676400"/>
                <a:ext cx="1" cy="22860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oup 11"/>
              <p:cNvGrpSpPr/>
              <p:nvPr/>
            </p:nvGrpSpPr>
            <p:grpSpPr>
              <a:xfrm>
                <a:off x="609600" y="1305110"/>
                <a:ext cx="4267200" cy="1842164"/>
                <a:chOff x="390484" y="1154269"/>
                <a:chExt cx="4267200" cy="18421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2974754" y="1431108"/>
                  <a:ext cx="0" cy="26670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ectangle 21"/>
                <p:cNvSpPr/>
                <p:nvPr/>
              </p:nvSpPr>
              <p:spPr>
                <a:xfrm>
                  <a:off x="1694403" y="1697445"/>
                  <a:ext cx="256070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prstClr val="white"/>
                      </a:solidFill>
                    </a:rPr>
                    <a:t>PS / </a:t>
                  </a:r>
                  <a:r>
                    <a:rPr lang="en-US" sz="2800" b="1" dirty="0" err="1" smtClean="0">
                      <a:solidFill>
                        <a:prstClr val="white"/>
                      </a:solidFill>
                    </a:rPr>
                    <a:t>Pul.Atresia</a:t>
                  </a:r>
                  <a:r>
                    <a:rPr lang="en-US" sz="2800" b="1" dirty="0" smtClean="0">
                      <a:solidFill>
                        <a:prstClr val="white"/>
                      </a:solidFill>
                    </a:rPr>
                    <a:t> </a:t>
                  </a:r>
                  <a:endParaRPr lang="en-IN" sz="2800" dirty="0">
                    <a:solidFill>
                      <a:srgbClr val="00FFFF"/>
                    </a:solidFill>
                  </a:endParaRPr>
                </a:p>
              </p:txBody>
            </p:sp>
            <p:grpSp>
              <p:nvGrpSpPr>
                <p:cNvPr id="10" name="Group 9"/>
                <p:cNvGrpSpPr/>
                <p:nvPr/>
              </p:nvGrpSpPr>
              <p:grpSpPr>
                <a:xfrm>
                  <a:off x="390484" y="2274344"/>
                  <a:ext cx="4267200" cy="722089"/>
                  <a:chOff x="-39301" y="3463532"/>
                  <a:chExt cx="4267200" cy="722089"/>
                </a:xfrm>
              </p:grpSpPr>
              <p:cxnSp>
                <p:nvCxnSpPr>
                  <p:cNvPr id="24" name="Straight Connector 23"/>
                  <p:cNvCxnSpPr/>
                  <p:nvPr/>
                </p:nvCxnSpPr>
                <p:spPr>
                  <a:xfrm flipH="1">
                    <a:off x="985127" y="3463532"/>
                    <a:ext cx="1436236" cy="251995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2554358" y="3463532"/>
                    <a:ext cx="1238605" cy="251995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Rectangle 29"/>
                  <p:cNvSpPr/>
                  <p:nvPr/>
                </p:nvSpPr>
                <p:spPr>
                  <a:xfrm>
                    <a:off x="2927158" y="3662401"/>
                    <a:ext cx="1300741" cy="5232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800" b="1" dirty="0" smtClean="0">
                        <a:solidFill>
                          <a:prstClr val="white"/>
                        </a:solidFill>
                      </a:rPr>
                      <a:t>No VSD</a:t>
                    </a:r>
                    <a:endParaRPr lang="en-IN" sz="28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1" name="Rectangle 30"/>
                  <p:cNvSpPr/>
                  <p:nvPr/>
                </p:nvSpPr>
                <p:spPr>
                  <a:xfrm>
                    <a:off x="-39301" y="3662401"/>
                    <a:ext cx="1743608" cy="52322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2800" b="1" dirty="0" smtClean="0">
                        <a:solidFill>
                          <a:prstClr val="white"/>
                        </a:solidFill>
                      </a:rPr>
                      <a:t>Large VSD</a:t>
                    </a:r>
                    <a:endParaRPr lang="en-IN" sz="2800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cxnSp>
              <p:nvCxnSpPr>
                <p:cNvPr id="37" name="Straight Connector 36"/>
                <p:cNvCxnSpPr>
                  <a:stCxn id="5" idx="2"/>
                </p:cNvCxnSpPr>
                <p:nvPr/>
              </p:nvCxnSpPr>
              <p:spPr>
                <a:xfrm flipH="1">
                  <a:off x="2984143" y="1154269"/>
                  <a:ext cx="1614225" cy="276839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Rectangle 41"/>
              <p:cNvSpPr/>
              <p:nvPr/>
            </p:nvSpPr>
            <p:spPr>
              <a:xfrm>
                <a:off x="5637794" y="1905000"/>
                <a:ext cx="12202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prstClr val="white"/>
                    </a:solidFill>
                  </a:rPr>
                  <a:t>No PS  </a:t>
                </a:r>
                <a:endParaRPr lang="en-IN" sz="2800" dirty="0">
                  <a:solidFill>
                    <a:srgbClr val="00FFFF"/>
                  </a:solidFill>
                </a:endParaRPr>
              </a:p>
            </p:txBody>
          </p:sp>
          <p:grpSp>
            <p:nvGrpSpPr>
              <p:cNvPr id="43" name="Group 42"/>
              <p:cNvGrpSpPr/>
              <p:nvPr/>
            </p:nvGrpSpPr>
            <p:grpSpPr>
              <a:xfrm>
                <a:off x="172171" y="3297404"/>
                <a:ext cx="2362200" cy="954107"/>
                <a:chOff x="6244683" y="194284"/>
                <a:chExt cx="2362200" cy="954107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6244683" y="194284"/>
                  <a:ext cx="2362200" cy="954107"/>
                  <a:chOff x="5854086" y="252359"/>
                  <a:chExt cx="2049429" cy="954107"/>
                </a:xfrm>
              </p:grpSpPr>
              <p:sp>
                <p:nvSpPr>
                  <p:cNvPr id="46" name="Rectangle 45"/>
                  <p:cNvSpPr/>
                  <p:nvPr/>
                </p:nvSpPr>
                <p:spPr>
                  <a:xfrm>
                    <a:off x="5854086" y="252359"/>
                    <a:ext cx="2049429" cy="95410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rgbClr val="00FFFF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400" b="1" dirty="0" smtClean="0">
                        <a:solidFill>
                          <a:srgbClr val="00FFFF"/>
                        </a:solidFill>
                      </a:rPr>
                      <a:t>Cyanotic CHD   </a:t>
                    </a:r>
                    <a:endParaRPr lang="en-US" sz="2400" b="1" dirty="0">
                      <a:solidFill>
                        <a:srgbClr val="FFFF00"/>
                      </a:solidFill>
                    </a:endParaRPr>
                  </a:p>
                  <a:p>
                    <a:pPr algn="ctr"/>
                    <a:endParaRPr lang="en-US" sz="3200" b="1" dirty="0" smtClean="0">
                      <a:solidFill>
                        <a:srgbClr val="00FFFF"/>
                      </a:solidFill>
                    </a:endParaRPr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>
                    <a:off x="5919492" y="703181"/>
                    <a:ext cx="731146" cy="400110"/>
                  </a:xfrm>
                  <a:prstGeom prst="rect">
                    <a:avLst/>
                  </a:prstGeom>
                  <a:solidFill>
                    <a:srgbClr val="680000"/>
                  </a:solidFill>
                  <a:ln>
                    <a:solidFill>
                      <a:schemeClr val="bg1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2000" b="1" dirty="0" smtClean="0">
                        <a:solidFill>
                          <a:srgbClr val="FF0000"/>
                        </a:solidFill>
                        <a:sym typeface="Wingdings 3"/>
                      </a:rPr>
                      <a:t></a:t>
                    </a:r>
                    <a:r>
                      <a:rPr lang="en-US" sz="2000" b="1" dirty="0" smtClean="0">
                        <a:solidFill>
                          <a:prstClr val="white"/>
                        </a:solidFill>
                      </a:rPr>
                      <a:t>PBF </a:t>
                    </a:r>
                    <a:endParaRPr lang="en-IN" altLang="en-US" sz="2000" b="1" kern="0" dirty="0">
                      <a:solidFill>
                        <a:prstClr val="white"/>
                      </a:solidFill>
                      <a:cs typeface="Arial"/>
                    </a:endParaRPr>
                  </a:p>
                </p:txBody>
              </p:sp>
              <p:sp>
                <p:nvSpPr>
                  <p:cNvPr id="48" name="Rectangle 47"/>
                  <p:cNvSpPr/>
                  <p:nvPr/>
                </p:nvSpPr>
                <p:spPr>
                  <a:xfrm>
                    <a:off x="6677615" y="703181"/>
                    <a:ext cx="501909" cy="40011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bg1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000" b="1" dirty="0" smtClean="0">
                        <a:solidFill>
                          <a:prstClr val="white"/>
                        </a:solidFill>
                      </a:rPr>
                      <a:t>PS</a:t>
                    </a:r>
                    <a:endParaRPr lang="en-IN" sz="2000" dirty="0">
                      <a:solidFill>
                        <a:srgbClr val="00FFFF"/>
                      </a:solidFill>
                    </a:endParaRPr>
                  </a:p>
                </p:txBody>
              </p:sp>
            </p:grpSp>
            <p:sp>
              <p:nvSpPr>
                <p:cNvPr id="45" name="Rectangle 44"/>
                <p:cNvSpPr/>
                <p:nvPr/>
              </p:nvSpPr>
              <p:spPr>
                <a:xfrm>
                  <a:off x="7772401" y="640738"/>
                  <a:ext cx="685800" cy="400110"/>
                </a:xfrm>
                <a:prstGeom prst="rect">
                  <a:avLst/>
                </a:prstGeom>
                <a:solidFill>
                  <a:srgbClr val="430086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000" b="1" dirty="0" smtClean="0">
                      <a:solidFill>
                        <a:prstClr val="white"/>
                      </a:solidFill>
                    </a:rPr>
                    <a:t>VSD</a:t>
                  </a:r>
                  <a:endParaRPr lang="en-IN" sz="2000" dirty="0">
                    <a:solidFill>
                      <a:srgbClr val="00FFFF"/>
                    </a:solidFill>
                  </a:endParaRPr>
                </a:p>
              </p:txBody>
            </p:sp>
          </p:grpSp>
          <p:sp>
            <p:nvSpPr>
              <p:cNvPr id="56" name="Rectangle 55"/>
              <p:cNvSpPr/>
              <p:nvPr/>
            </p:nvSpPr>
            <p:spPr>
              <a:xfrm>
                <a:off x="5638800" y="2657694"/>
                <a:ext cx="130074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prstClr val="white"/>
                    </a:solidFill>
                  </a:rPr>
                  <a:t>No VSD</a:t>
                </a:r>
                <a:endParaRPr lang="en-IN" sz="2800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>
                <a:off x="6181706" y="2362200"/>
                <a:ext cx="1" cy="30567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59"/>
              <p:cNvSpPr/>
              <p:nvPr/>
            </p:nvSpPr>
            <p:spPr>
              <a:xfrm>
                <a:off x="5334000" y="3437692"/>
                <a:ext cx="2590800" cy="677108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 err="1" smtClean="0">
                    <a:solidFill>
                      <a:prstClr val="white"/>
                    </a:solidFill>
                  </a:rPr>
                  <a:t>Hypolastic</a:t>
                </a:r>
                <a:r>
                  <a:rPr lang="en-US" sz="2000" b="1" dirty="0" smtClean="0">
                    <a:solidFill>
                      <a:prstClr val="white"/>
                    </a:solidFill>
                  </a:rPr>
                  <a:t> RV + ASD</a:t>
                </a:r>
              </a:p>
              <a:p>
                <a:pPr algn="ctr"/>
                <a:r>
                  <a:rPr lang="en-US" b="1" dirty="0" smtClean="0">
                    <a:solidFill>
                      <a:prstClr val="white"/>
                    </a:solidFill>
                  </a:rPr>
                  <a:t>(Rt. to Lt. Shunt thro IAS)</a:t>
                </a:r>
              </a:p>
            </p:txBody>
          </p:sp>
          <p:cxnSp>
            <p:nvCxnSpPr>
              <p:cNvPr id="61" name="Straight Connector 60"/>
              <p:cNvCxnSpPr>
                <a:stCxn id="5" idx="2"/>
              </p:cNvCxnSpPr>
              <p:nvPr/>
            </p:nvCxnSpPr>
            <p:spPr>
              <a:xfrm>
                <a:off x="4817484" y="1305110"/>
                <a:ext cx="3443529" cy="24139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8261012" y="1546507"/>
                <a:ext cx="1" cy="41997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Rectangle 65"/>
              <p:cNvSpPr/>
              <p:nvPr/>
            </p:nvSpPr>
            <p:spPr>
              <a:xfrm>
                <a:off x="7848600" y="1895462"/>
                <a:ext cx="7950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prstClr val="white"/>
                    </a:solidFill>
                  </a:rPr>
                  <a:t>PAH</a:t>
                </a:r>
                <a:endParaRPr lang="en-IN" sz="2800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2839171" y="3297404"/>
                <a:ext cx="2362200" cy="954107"/>
                <a:chOff x="6244683" y="194284"/>
                <a:chExt cx="2362200" cy="954107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6244683" y="194284"/>
                  <a:ext cx="2362200" cy="954107"/>
                  <a:chOff x="5854086" y="252359"/>
                  <a:chExt cx="2049429" cy="954107"/>
                </a:xfrm>
              </p:grpSpPr>
              <p:sp>
                <p:nvSpPr>
                  <p:cNvPr id="73" name="Rectangle 72"/>
                  <p:cNvSpPr/>
                  <p:nvPr/>
                </p:nvSpPr>
                <p:spPr>
                  <a:xfrm>
                    <a:off x="5854086" y="252359"/>
                    <a:ext cx="2049429" cy="95410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rgbClr val="00FFFF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400" b="1" dirty="0" smtClean="0">
                        <a:solidFill>
                          <a:srgbClr val="00FFFF"/>
                        </a:solidFill>
                      </a:rPr>
                      <a:t>Cyanotic CHD   </a:t>
                    </a:r>
                    <a:endParaRPr lang="en-US" sz="2400" b="1" dirty="0">
                      <a:solidFill>
                        <a:srgbClr val="FFFF00"/>
                      </a:solidFill>
                    </a:endParaRPr>
                  </a:p>
                  <a:p>
                    <a:pPr algn="ctr"/>
                    <a:endParaRPr lang="en-US" sz="3200" b="1" dirty="0" smtClean="0">
                      <a:solidFill>
                        <a:srgbClr val="00FFFF"/>
                      </a:solidFill>
                    </a:endParaRPr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5919492" y="703181"/>
                    <a:ext cx="731146" cy="400110"/>
                  </a:xfrm>
                  <a:prstGeom prst="rect">
                    <a:avLst/>
                  </a:prstGeom>
                  <a:solidFill>
                    <a:srgbClr val="680000"/>
                  </a:solidFill>
                  <a:ln>
                    <a:solidFill>
                      <a:schemeClr val="bg1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2000" b="1" dirty="0" smtClean="0">
                        <a:solidFill>
                          <a:srgbClr val="FF0000"/>
                        </a:solidFill>
                        <a:sym typeface="Wingdings 3"/>
                      </a:rPr>
                      <a:t></a:t>
                    </a:r>
                    <a:r>
                      <a:rPr lang="en-US" sz="2000" b="1" dirty="0" smtClean="0">
                        <a:solidFill>
                          <a:prstClr val="white"/>
                        </a:solidFill>
                      </a:rPr>
                      <a:t>PBF </a:t>
                    </a:r>
                    <a:endParaRPr lang="en-IN" altLang="en-US" sz="2000" b="1" kern="0" dirty="0">
                      <a:solidFill>
                        <a:prstClr val="white"/>
                      </a:solidFill>
                      <a:cs typeface="Arial"/>
                    </a:endParaRPr>
                  </a:p>
                </p:txBody>
              </p:sp>
              <p:sp>
                <p:nvSpPr>
                  <p:cNvPr id="75" name="Rectangle 74"/>
                  <p:cNvSpPr/>
                  <p:nvPr/>
                </p:nvSpPr>
                <p:spPr>
                  <a:xfrm>
                    <a:off x="6677615" y="703181"/>
                    <a:ext cx="501909" cy="40011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bg1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000" b="1" dirty="0" smtClean="0">
                        <a:solidFill>
                          <a:prstClr val="white"/>
                        </a:solidFill>
                      </a:rPr>
                      <a:t>PS</a:t>
                    </a:r>
                    <a:endParaRPr lang="en-IN" sz="2000" dirty="0">
                      <a:solidFill>
                        <a:srgbClr val="00FFFF"/>
                      </a:solidFill>
                    </a:endParaRPr>
                  </a:p>
                </p:txBody>
              </p:sp>
            </p:grpSp>
            <p:sp>
              <p:nvSpPr>
                <p:cNvPr id="72" name="Rectangle 71"/>
                <p:cNvSpPr/>
                <p:nvPr/>
              </p:nvSpPr>
              <p:spPr>
                <a:xfrm>
                  <a:off x="7772401" y="640738"/>
                  <a:ext cx="685800" cy="400110"/>
                </a:xfrm>
                <a:prstGeom prst="rect">
                  <a:avLst/>
                </a:prstGeom>
                <a:solidFill>
                  <a:srgbClr val="430086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000" b="1" dirty="0" smtClean="0">
                      <a:solidFill>
                        <a:prstClr val="white"/>
                      </a:solidFill>
                    </a:rPr>
                    <a:t>IVS</a:t>
                  </a:r>
                  <a:endParaRPr lang="en-IN" sz="2000" dirty="0">
                    <a:solidFill>
                      <a:srgbClr val="00FFFF"/>
                    </a:solidFill>
                  </a:endParaRPr>
                </a:p>
              </p:txBody>
            </p:sp>
          </p:grpSp>
          <p:sp>
            <p:nvSpPr>
              <p:cNvPr id="76" name="Rectangle 75"/>
              <p:cNvSpPr/>
              <p:nvPr/>
            </p:nvSpPr>
            <p:spPr>
              <a:xfrm>
                <a:off x="7239000" y="2507159"/>
                <a:ext cx="1693284" cy="769441"/>
              </a:xfrm>
              <a:prstGeom prst="rect">
                <a:avLst/>
              </a:prstGeom>
              <a:solidFill>
                <a:srgbClr val="680000"/>
              </a:solidFill>
              <a:ln>
                <a:solidFill>
                  <a:schemeClr val="bg1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200" b="1" dirty="0" err="1" smtClean="0">
                    <a:solidFill>
                      <a:srgbClr val="FFC000"/>
                    </a:solidFill>
                  </a:rPr>
                  <a:t>Eisenmenger</a:t>
                </a:r>
                <a:endParaRPr lang="en-US" sz="2200" b="1" dirty="0" smtClean="0">
                  <a:solidFill>
                    <a:srgbClr val="FFC000"/>
                  </a:solidFill>
                </a:endParaRPr>
              </a:p>
              <a:p>
                <a:pPr algn="ctr"/>
                <a:r>
                  <a:rPr lang="en-US" sz="2200" b="1" dirty="0">
                    <a:solidFill>
                      <a:srgbClr val="FFC000"/>
                    </a:solidFill>
                  </a:rPr>
                  <a:t>p</a:t>
                </a:r>
                <a:r>
                  <a:rPr lang="en-US" sz="2200" b="1" dirty="0" smtClean="0">
                    <a:solidFill>
                      <a:srgbClr val="FFC000"/>
                    </a:solidFill>
                  </a:rPr>
                  <a:t>hysiology</a:t>
                </a:r>
                <a:endParaRPr lang="en-IN" sz="2200" dirty="0">
                  <a:solidFill>
                    <a:srgbClr val="FFC000"/>
                  </a:solidFill>
                </a:endParaRPr>
              </a:p>
            </p:txBody>
          </p:sp>
          <p:cxnSp>
            <p:nvCxnSpPr>
              <p:cNvPr id="77" name="Straight Connector 76"/>
              <p:cNvCxnSpPr/>
              <p:nvPr/>
            </p:nvCxnSpPr>
            <p:spPr>
              <a:xfrm>
                <a:off x="1481404" y="3072670"/>
                <a:ext cx="1" cy="22860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4354497" y="3072670"/>
                <a:ext cx="1" cy="22860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6181705" y="3048329"/>
                <a:ext cx="0" cy="38936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H="1">
                <a:off x="8261013" y="2304382"/>
                <a:ext cx="12956" cy="20277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Rectangle 86"/>
            <p:cNvSpPr/>
            <p:nvPr/>
          </p:nvSpPr>
          <p:spPr>
            <a:xfrm>
              <a:off x="152400" y="4629090"/>
              <a:ext cx="2438400" cy="400110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prstClr val="white"/>
                  </a:solidFill>
                </a:rPr>
                <a:t>TOF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155288" y="5105400"/>
              <a:ext cx="2438399" cy="369332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</a:rPr>
                <a:t>TGA-VSD-PS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52401" y="5485813"/>
              <a:ext cx="2438400" cy="369332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</a:rPr>
                <a:t>DORV-VSD-Severe PS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51763" y="6202311"/>
              <a:ext cx="2438400" cy="369332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err="1" smtClean="0">
                  <a:solidFill>
                    <a:prstClr val="white"/>
                  </a:solidFill>
                </a:rPr>
                <a:t>Pul</a:t>
              </a:r>
              <a:r>
                <a:rPr lang="en-US" b="1" dirty="0" smtClean="0">
                  <a:solidFill>
                    <a:prstClr val="white"/>
                  </a:solidFill>
                </a:rPr>
                <a:t>. Atresia + VSD</a:t>
              </a:r>
              <a:endParaRPr lang="en-IN" dirty="0">
                <a:solidFill>
                  <a:prstClr val="white"/>
                </a:solidFill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51763" y="5837963"/>
              <a:ext cx="2437339" cy="369332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prstClr val="white"/>
                  </a:solidFill>
                  <a:sym typeface="Wingdings"/>
                </a:rPr>
                <a:t>Single Ventricle (LV)-PS</a:t>
              </a:r>
            </a:p>
          </p:txBody>
        </p:sp>
        <p:sp>
          <p:nvSpPr>
            <p:cNvPr id="94" name="Right Brace 93"/>
            <p:cNvSpPr/>
            <p:nvPr/>
          </p:nvSpPr>
          <p:spPr>
            <a:xfrm>
              <a:off x="2660613" y="5105400"/>
              <a:ext cx="353758" cy="1507274"/>
            </a:xfrm>
            <a:prstGeom prst="rightBrace">
              <a:avLst>
                <a:gd name="adj1" fmla="val 8333"/>
                <a:gd name="adj2" fmla="val 49495"/>
              </a:avLst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062516" y="5667175"/>
              <a:ext cx="1074435" cy="3693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</a:rPr>
                <a:t>Non-TOF</a:t>
              </a:r>
            </a:p>
          </p:txBody>
        </p:sp>
      </p:grpSp>
      <p:sp>
        <p:nvSpPr>
          <p:cNvPr id="4" name="Freeform 3"/>
          <p:cNvSpPr/>
          <p:nvPr/>
        </p:nvSpPr>
        <p:spPr>
          <a:xfrm>
            <a:off x="57150" y="1028700"/>
            <a:ext cx="8286750" cy="5783580"/>
          </a:xfrm>
          <a:custGeom>
            <a:avLst/>
            <a:gdLst>
              <a:gd name="connsiteX0" fmla="*/ 4686300 w 8286750"/>
              <a:gd name="connsiteY0" fmla="*/ 34290 h 5783580"/>
              <a:gd name="connsiteX1" fmla="*/ 4743450 w 8286750"/>
              <a:gd name="connsiteY1" fmla="*/ 45720 h 5783580"/>
              <a:gd name="connsiteX2" fmla="*/ 4777740 w 8286750"/>
              <a:gd name="connsiteY2" fmla="*/ 57150 h 5783580"/>
              <a:gd name="connsiteX3" fmla="*/ 4914900 w 8286750"/>
              <a:gd name="connsiteY3" fmla="*/ 45720 h 5783580"/>
              <a:gd name="connsiteX4" fmla="*/ 5006340 w 8286750"/>
              <a:gd name="connsiteY4" fmla="*/ 57150 h 5783580"/>
              <a:gd name="connsiteX5" fmla="*/ 5120640 w 8286750"/>
              <a:gd name="connsiteY5" fmla="*/ 91440 h 5783580"/>
              <a:gd name="connsiteX6" fmla="*/ 5223510 w 8286750"/>
              <a:gd name="connsiteY6" fmla="*/ 125730 h 5783580"/>
              <a:gd name="connsiteX7" fmla="*/ 5257800 w 8286750"/>
              <a:gd name="connsiteY7" fmla="*/ 137160 h 5783580"/>
              <a:gd name="connsiteX8" fmla="*/ 5497830 w 8286750"/>
              <a:gd name="connsiteY8" fmla="*/ 148590 h 5783580"/>
              <a:gd name="connsiteX9" fmla="*/ 5566410 w 8286750"/>
              <a:gd name="connsiteY9" fmla="*/ 171450 h 5783580"/>
              <a:gd name="connsiteX10" fmla="*/ 5612130 w 8286750"/>
              <a:gd name="connsiteY10" fmla="*/ 194310 h 5783580"/>
              <a:gd name="connsiteX11" fmla="*/ 5657850 w 8286750"/>
              <a:gd name="connsiteY11" fmla="*/ 205740 h 5783580"/>
              <a:gd name="connsiteX12" fmla="*/ 5726430 w 8286750"/>
              <a:gd name="connsiteY12" fmla="*/ 228600 h 5783580"/>
              <a:gd name="connsiteX13" fmla="*/ 5795010 w 8286750"/>
              <a:gd name="connsiteY13" fmla="*/ 240030 h 5783580"/>
              <a:gd name="connsiteX14" fmla="*/ 5863590 w 8286750"/>
              <a:gd name="connsiteY14" fmla="*/ 262890 h 5783580"/>
              <a:gd name="connsiteX15" fmla="*/ 6035040 w 8286750"/>
              <a:gd name="connsiteY15" fmla="*/ 274320 h 5783580"/>
              <a:gd name="connsiteX16" fmla="*/ 6092190 w 8286750"/>
              <a:gd name="connsiteY16" fmla="*/ 285750 h 5783580"/>
              <a:gd name="connsiteX17" fmla="*/ 6126480 w 8286750"/>
              <a:gd name="connsiteY17" fmla="*/ 297180 h 5783580"/>
              <a:gd name="connsiteX18" fmla="*/ 6195060 w 8286750"/>
              <a:gd name="connsiteY18" fmla="*/ 308610 h 5783580"/>
              <a:gd name="connsiteX19" fmla="*/ 6229350 w 8286750"/>
              <a:gd name="connsiteY19" fmla="*/ 320040 h 5783580"/>
              <a:gd name="connsiteX20" fmla="*/ 6275070 w 8286750"/>
              <a:gd name="connsiteY20" fmla="*/ 331470 h 5783580"/>
              <a:gd name="connsiteX21" fmla="*/ 6412230 w 8286750"/>
              <a:gd name="connsiteY21" fmla="*/ 377190 h 5783580"/>
              <a:gd name="connsiteX22" fmla="*/ 6549390 w 8286750"/>
              <a:gd name="connsiteY22" fmla="*/ 411480 h 5783580"/>
              <a:gd name="connsiteX23" fmla="*/ 6583680 w 8286750"/>
              <a:gd name="connsiteY23" fmla="*/ 422910 h 5783580"/>
              <a:gd name="connsiteX24" fmla="*/ 6617970 w 8286750"/>
              <a:gd name="connsiteY24" fmla="*/ 491490 h 5783580"/>
              <a:gd name="connsiteX25" fmla="*/ 6640830 w 8286750"/>
              <a:gd name="connsiteY25" fmla="*/ 560070 h 5783580"/>
              <a:gd name="connsiteX26" fmla="*/ 6675120 w 8286750"/>
              <a:gd name="connsiteY26" fmla="*/ 605790 h 5783580"/>
              <a:gd name="connsiteX27" fmla="*/ 6709410 w 8286750"/>
              <a:gd name="connsiteY27" fmla="*/ 662940 h 5783580"/>
              <a:gd name="connsiteX28" fmla="*/ 6743700 w 8286750"/>
              <a:gd name="connsiteY28" fmla="*/ 697230 h 5783580"/>
              <a:gd name="connsiteX29" fmla="*/ 6789420 w 8286750"/>
              <a:gd name="connsiteY29" fmla="*/ 765810 h 5783580"/>
              <a:gd name="connsiteX30" fmla="*/ 6812280 w 8286750"/>
              <a:gd name="connsiteY30" fmla="*/ 800100 h 5783580"/>
              <a:gd name="connsiteX31" fmla="*/ 6846570 w 8286750"/>
              <a:gd name="connsiteY31" fmla="*/ 868680 h 5783580"/>
              <a:gd name="connsiteX32" fmla="*/ 6880860 w 8286750"/>
              <a:gd name="connsiteY32" fmla="*/ 971550 h 5783580"/>
              <a:gd name="connsiteX33" fmla="*/ 6903720 w 8286750"/>
              <a:gd name="connsiteY33" fmla="*/ 1040130 h 5783580"/>
              <a:gd name="connsiteX34" fmla="*/ 6915150 w 8286750"/>
              <a:gd name="connsiteY34" fmla="*/ 1074420 h 5783580"/>
              <a:gd name="connsiteX35" fmla="*/ 6960870 w 8286750"/>
              <a:gd name="connsiteY35" fmla="*/ 1143000 h 5783580"/>
              <a:gd name="connsiteX36" fmla="*/ 7006590 w 8286750"/>
              <a:gd name="connsiteY36" fmla="*/ 1245870 h 5783580"/>
              <a:gd name="connsiteX37" fmla="*/ 7018020 w 8286750"/>
              <a:gd name="connsiteY37" fmla="*/ 1280160 h 5783580"/>
              <a:gd name="connsiteX38" fmla="*/ 7029450 w 8286750"/>
              <a:gd name="connsiteY38" fmla="*/ 1828800 h 5783580"/>
              <a:gd name="connsiteX39" fmla="*/ 7052310 w 8286750"/>
              <a:gd name="connsiteY39" fmla="*/ 1897380 h 5783580"/>
              <a:gd name="connsiteX40" fmla="*/ 7098030 w 8286750"/>
              <a:gd name="connsiteY40" fmla="*/ 1965960 h 5783580"/>
              <a:gd name="connsiteX41" fmla="*/ 7166610 w 8286750"/>
              <a:gd name="connsiteY41" fmla="*/ 2011680 h 5783580"/>
              <a:gd name="connsiteX42" fmla="*/ 7189470 w 8286750"/>
              <a:gd name="connsiteY42" fmla="*/ 2045970 h 5783580"/>
              <a:gd name="connsiteX43" fmla="*/ 7258050 w 8286750"/>
              <a:gd name="connsiteY43" fmla="*/ 2080260 h 5783580"/>
              <a:gd name="connsiteX44" fmla="*/ 7406640 w 8286750"/>
              <a:gd name="connsiteY44" fmla="*/ 2103120 h 5783580"/>
              <a:gd name="connsiteX45" fmla="*/ 7463790 w 8286750"/>
              <a:gd name="connsiteY45" fmla="*/ 2114550 h 5783580"/>
              <a:gd name="connsiteX46" fmla="*/ 7498080 w 8286750"/>
              <a:gd name="connsiteY46" fmla="*/ 2125980 h 5783580"/>
              <a:gd name="connsiteX47" fmla="*/ 7738110 w 8286750"/>
              <a:gd name="connsiteY47" fmla="*/ 2137410 h 5783580"/>
              <a:gd name="connsiteX48" fmla="*/ 8126730 w 8286750"/>
              <a:gd name="connsiteY48" fmla="*/ 2148840 h 5783580"/>
              <a:gd name="connsiteX49" fmla="*/ 8195310 w 8286750"/>
              <a:gd name="connsiteY49" fmla="*/ 2160270 h 5783580"/>
              <a:gd name="connsiteX50" fmla="*/ 8263890 w 8286750"/>
              <a:gd name="connsiteY50" fmla="*/ 2183130 h 5783580"/>
              <a:gd name="connsiteX51" fmla="*/ 8286750 w 8286750"/>
              <a:gd name="connsiteY51" fmla="*/ 2217420 h 5783580"/>
              <a:gd name="connsiteX52" fmla="*/ 8263890 w 8286750"/>
              <a:gd name="connsiteY52" fmla="*/ 2251710 h 5783580"/>
              <a:gd name="connsiteX53" fmla="*/ 8252460 w 8286750"/>
              <a:gd name="connsiteY53" fmla="*/ 2297430 h 5783580"/>
              <a:gd name="connsiteX54" fmla="*/ 8229600 w 8286750"/>
              <a:gd name="connsiteY54" fmla="*/ 2343150 h 5783580"/>
              <a:gd name="connsiteX55" fmla="*/ 8206740 w 8286750"/>
              <a:gd name="connsiteY55" fmla="*/ 2434590 h 5783580"/>
              <a:gd name="connsiteX56" fmla="*/ 8195310 w 8286750"/>
              <a:gd name="connsiteY56" fmla="*/ 2606040 h 5783580"/>
              <a:gd name="connsiteX57" fmla="*/ 8172450 w 8286750"/>
              <a:gd name="connsiteY57" fmla="*/ 2651760 h 5783580"/>
              <a:gd name="connsiteX58" fmla="*/ 8161020 w 8286750"/>
              <a:gd name="connsiteY58" fmla="*/ 2720340 h 5783580"/>
              <a:gd name="connsiteX59" fmla="*/ 8149590 w 8286750"/>
              <a:gd name="connsiteY59" fmla="*/ 2754630 h 5783580"/>
              <a:gd name="connsiteX60" fmla="*/ 8138160 w 8286750"/>
              <a:gd name="connsiteY60" fmla="*/ 2800350 h 5783580"/>
              <a:gd name="connsiteX61" fmla="*/ 8115300 w 8286750"/>
              <a:gd name="connsiteY61" fmla="*/ 2868930 h 5783580"/>
              <a:gd name="connsiteX62" fmla="*/ 8103870 w 8286750"/>
              <a:gd name="connsiteY62" fmla="*/ 2903220 h 5783580"/>
              <a:gd name="connsiteX63" fmla="*/ 8069580 w 8286750"/>
              <a:gd name="connsiteY63" fmla="*/ 3028950 h 5783580"/>
              <a:gd name="connsiteX64" fmla="*/ 8058150 w 8286750"/>
              <a:gd name="connsiteY64" fmla="*/ 3074670 h 5783580"/>
              <a:gd name="connsiteX65" fmla="*/ 8001000 w 8286750"/>
              <a:gd name="connsiteY65" fmla="*/ 3131820 h 5783580"/>
              <a:gd name="connsiteX66" fmla="*/ 7955280 w 8286750"/>
              <a:gd name="connsiteY66" fmla="*/ 3166110 h 5783580"/>
              <a:gd name="connsiteX67" fmla="*/ 7920990 w 8286750"/>
              <a:gd name="connsiteY67" fmla="*/ 3188970 h 5783580"/>
              <a:gd name="connsiteX68" fmla="*/ 7875270 w 8286750"/>
              <a:gd name="connsiteY68" fmla="*/ 3223260 h 5783580"/>
              <a:gd name="connsiteX69" fmla="*/ 7840980 w 8286750"/>
              <a:gd name="connsiteY69" fmla="*/ 3246120 h 5783580"/>
              <a:gd name="connsiteX70" fmla="*/ 7703820 w 8286750"/>
              <a:gd name="connsiteY70" fmla="*/ 3326130 h 5783580"/>
              <a:gd name="connsiteX71" fmla="*/ 7669530 w 8286750"/>
              <a:gd name="connsiteY71" fmla="*/ 3348990 h 5783580"/>
              <a:gd name="connsiteX72" fmla="*/ 7555230 w 8286750"/>
              <a:gd name="connsiteY72" fmla="*/ 3406140 h 5783580"/>
              <a:gd name="connsiteX73" fmla="*/ 7452360 w 8286750"/>
              <a:gd name="connsiteY73" fmla="*/ 3463290 h 5783580"/>
              <a:gd name="connsiteX74" fmla="*/ 7395210 w 8286750"/>
              <a:gd name="connsiteY74" fmla="*/ 3497580 h 5783580"/>
              <a:gd name="connsiteX75" fmla="*/ 7349490 w 8286750"/>
              <a:gd name="connsiteY75" fmla="*/ 3520440 h 5783580"/>
              <a:gd name="connsiteX76" fmla="*/ 7315200 w 8286750"/>
              <a:gd name="connsiteY76" fmla="*/ 3543300 h 5783580"/>
              <a:gd name="connsiteX77" fmla="*/ 7269480 w 8286750"/>
              <a:gd name="connsiteY77" fmla="*/ 3577590 h 5783580"/>
              <a:gd name="connsiteX78" fmla="*/ 7212330 w 8286750"/>
              <a:gd name="connsiteY78" fmla="*/ 3600450 h 5783580"/>
              <a:gd name="connsiteX79" fmla="*/ 7143750 w 8286750"/>
              <a:gd name="connsiteY79" fmla="*/ 3634740 h 5783580"/>
              <a:gd name="connsiteX80" fmla="*/ 7063740 w 8286750"/>
              <a:gd name="connsiteY80" fmla="*/ 3669030 h 5783580"/>
              <a:gd name="connsiteX81" fmla="*/ 6858000 w 8286750"/>
              <a:gd name="connsiteY81" fmla="*/ 3771900 h 5783580"/>
              <a:gd name="connsiteX82" fmla="*/ 6812280 w 8286750"/>
              <a:gd name="connsiteY82" fmla="*/ 3794760 h 5783580"/>
              <a:gd name="connsiteX83" fmla="*/ 6766560 w 8286750"/>
              <a:gd name="connsiteY83" fmla="*/ 3817620 h 5783580"/>
              <a:gd name="connsiteX84" fmla="*/ 6709410 w 8286750"/>
              <a:gd name="connsiteY84" fmla="*/ 3851910 h 5783580"/>
              <a:gd name="connsiteX85" fmla="*/ 6675120 w 8286750"/>
              <a:gd name="connsiteY85" fmla="*/ 3886200 h 5783580"/>
              <a:gd name="connsiteX86" fmla="*/ 6595110 w 8286750"/>
              <a:gd name="connsiteY86" fmla="*/ 3943350 h 5783580"/>
              <a:gd name="connsiteX87" fmla="*/ 6537960 w 8286750"/>
              <a:gd name="connsiteY87" fmla="*/ 3989070 h 5783580"/>
              <a:gd name="connsiteX88" fmla="*/ 6469380 w 8286750"/>
              <a:gd name="connsiteY88" fmla="*/ 4034790 h 5783580"/>
              <a:gd name="connsiteX89" fmla="*/ 6320790 w 8286750"/>
              <a:gd name="connsiteY89" fmla="*/ 4126230 h 5783580"/>
              <a:gd name="connsiteX90" fmla="*/ 6252210 w 8286750"/>
              <a:gd name="connsiteY90" fmla="*/ 4183380 h 5783580"/>
              <a:gd name="connsiteX91" fmla="*/ 6195060 w 8286750"/>
              <a:gd name="connsiteY91" fmla="*/ 4206240 h 5783580"/>
              <a:gd name="connsiteX92" fmla="*/ 6103620 w 8286750"/>
              <a:gd name="connsiteY92" fmla="*/ 4297680 h 5783580"/>
              <a:gd name="connsiteX93" fmla="*/ 5989320 w 8286750"/>
              <a:gd name="connsiteY93" fmla="*/ 4389120 h 5783580"/>
              <a:gd name="connsiteX94" fmla="*/ 5932170 w 8286750"/>
              <a:gd name="connsiteY94" fmla="*/ 4434840 h 5783580"/>
              <a:gd name="connsiteX95" fmla="*/ 5886450 w 8286750"/>
              <a:gd name="connsiteY95" fmla="*/ 4480560 h 5783580"/>
              <a:gd name="connsiteX96" fmla="*/ 5829300 w 8286750"/>
              <a:gd name="connsiteY96" fmla="*/ 4514850 h 5783580"/>
              <a:gd name="connsiteX97" fmla="*/ 5715000 w 8286750"/>
              <a:gd name="connsiteY97" fmla="*/ 4606290 h 5783580"/>
              <a:gd name="connsiteX98" fmla="*/ 5657850 w 8286750"/>
              <a:gd name="connsiteY98" fmla="*/ 4663440 h 5783580"/>
              <a:gd name="connsiteX99" fmla="*/ 5589270 w 8286750"/>
              <a:gd name="connsiteY99" fmla="*/ 4709160 h 5783580"/>
              <a:gd name="connsiteX100" fmla="*/ 5520690 w 8286750"/>
              <a:gd name="connsiteY100" fmla="*/ 4766310 h 5783580"/>
              <a:gd name="connsiteX101" fmla="*/ 5383530 w 8286750"/>
              <a:gd name="connsiteY101" fmla="*/ 4857750 h 5783580"/>
              <a:gd name="connsiteX102" fmla="*/ 5314950 w 8286750"/>
              <a:gd name="connsiteY102" fmla="*/ 4903470 h 5783580"/>
              <a:gd name="connsiteX103" fmla="*/ 5257800 w 8286750"/>
              <a:gd name="connsiteY103" fmla="*/ 4937760 h 5783580"/>
              <a:gd name="connsiteX104" fmla="*/ 5200650 w 8286750"/>
              <a:gd name="connsiteY104" fmla="*/ 4972050 h 5783580"/>
              <a:gd name="connsiteX105" fmla="*/ 5166360 w 8286750"/>
              <a:gd name="connsiteY105" fmla="*/ 4994910 h 5783580"/>
              <a:gd name="connsiteX106" fmla="*/ 5120640 w 8286750"/>
              <a:gd name="connsiteY106" fmla="*/ 5017770 h 5783580"/>
              <a:gd name="connsiteX107" fmla="*/ 5017770 w 8286750"/>
              <a:gd name="connsiteY107" fmla="*/ 5086350 h 5783580"/>
              <a:gd name="connsiteX108" fmla="*/ 4892040 w 8286750"/>
              <a:gd name="connsiteY108" fmla="*/ 5154930 h 5783580"/>
              <a:gd name="connsiteX109" fmla="*/ 4812030 w 8286750"/>
              <a:gd name="connsiteY109" fmla="*/ 5177790 h 5783580"/>
              <a:gd name="connsiteX110" fmla="*/ 4766310 w 8286750"/>
              <a:gd name="connsiteY110" fmla="*/ 5212080 h 5783580"/>
              <a:gd name="connsiteX111" fmla="*/ 4720590 w 8286750"/>
              <a:gd name="connsiteY111" fmla="*/ 5223510 h 5783580"/>
              <a:gd name="connsiteX112" fmla="*/ 4617720 w 8286750"/>
              <a:gd name="connsiteY112" fmla="*/ 5257800 h 5783580"/>
              <a:gd name="connsiteX113" fmla="*/ 4560570 w 8286750"/>
              <a:gd name="connsiteY113" fmla="*/ 5269230 h 5783580"/>
              <a:gd name="connsiteX114" fmla="*/ 4491990 w 8286750"/>
              <a:gd name="connsiteY114" fmla="*/ 5292090 h 5783580"/>
              <a:gd name="connsiteX115" fmla="*/ 4457700 w 8286750"/>
              <a:gd name="connsiteY115" fmla="*/ 5303520 h 5783580"/>
              <a:gd name="connsiteX116" fmla="*/ 4331970 w 8286750"/>
              <a:gd name="connsiteY116" fmla="*/ 5326380 h 5783580"/>
              <a:gd name="connsiteX117" fmla="*/ 4251960 w 8286750"/>
              <a:gd name="connsiteY117" fmla="*/ 5337810 h 5783580"/>
              <a:gd name="connsiteX118" fmla="*/ 4137660 w 8286750"/>
              <a:gd name="connsiteY118" fmla="*/ 5372100 h 5783580"/>
              <a:gd name="connsiteX119" fmla="*/ 4069080 w 8286750"/>
              <a:gd name="connsiteY119" fmla="*/ 5394960 h 5783580"/>
              <a:gd name="connsiteX120" fmla="*/ 3954780 w 8286750"/>
              <a:gd name="connsiteY120" fmla="*/ 5417820 h 5783580"/>
              <a:gd name="connsiteX121" fmla="*/ 3840480 w 8286750"/>
              <a:gd name="connsiteY121" fmla="*/ 5440680 h 5783580"/>
              <a:gd name="connsiteX122" fmla="*/ 3806190 w 8286750"/>
              <a:gd name="connsiteY122" fmla="*/ 5452110 h 5783580"/>
              <a:gd name="connsiteX123" fmla="*/ 3760470 w 8286750"/>
              <a:gd name="connsiteY123" fmla="*/ 5474970 h 5783580"/>
              <a:gd name="connsiteX124" fmla="*/ 3600450 w 8286750"/>
              <a:gd name="connsiteY124" fmla="*/ 5509260 h 5783580"/>
              <a:gd name="connsiteX125" fmla="*/ 3566160 w 8286750"/>
              <a:gd name="connsiteY125" fmla="*/ 5520690 h 5783580"/>
              <a:gd name="connsiteX126" fmla="*/ 3440430 w 8286750"/>
              <a:gd name="connsiteY126" fmla="*/ 5532120 h 5783580"/>
              <a:gd name="connsiteX127" fmla="*/ 3348990 w 8286750"/>
              <a:gd name="connsiteY127" fmla="*/ 5554980 h 5783580"/>
              <a:gd name="connsiteX128" fmla="*/ 3257550 w 8286750"/>
              <a:gd name="connsiteY128" fmla="*/ 5566410 h 5783580"/>
              <a:gd name="connsiteX129" fmla="*/ 3188970 w 8286750"/>
              <a:gd name="connsiteY129" fmla="*/ 5577840 h 5783580"/>
              <a:gd name="connsiteX130" fmla="*/ 3074670 w 8286750"/>
              <a:gd name="connsiteY130" fmla="*/ 5589270 h 5783580"/>
              <a:gd name="connsiteX131" fmla="*/ 2914650 w 8286750"/>
              <a:gd name="connsiteY131" fmla="*/ 5612130 h 5783580"/>
              <a:gd name="connsiteX132" fmla="*/ 2743200 w 8286750"/>
              <a:gd name="connsiteY132" fmla="*/ 5646420 h 5783580"/>
              <a:gd name="connsiteX133" fmla="*/ 2697480 w 8286750"/>
              <a:gd name="connsiteY133" fmla="*/ 5657850 h 5783580"/>
              <a:gd name="connsiteX134" fmla="*/ 2628900 w 8286750"/>
              <a:gd name="connsiteY134" fmla="*/ 5680710 h 5783580"/>
              <a:gd name="connsiteX135" fmla="*/ 2537460 w 8286750"/>
              <a:gd name="connsiteY135" fmla="*/ 5703570 h 5783580"/>
              <a:gd name="connsiteX136" fmla="*/ 2503170 w 8286750"/>
              <a:gd name="connsiteY136" fmla="*/ 5726430 h 5783580"/>
              <a:gd name="connsiteX137" fmla="*/ 2377440 w 8286750"/>
              <a:gd name="connsiteY137" fmla="*/ 5760720 h 5783580"/>
              <a:gd name="connsiteX138" fmla="*/ 1874520 w 8286750"/>
              <a:gd name="connsiteY138" fmla="*/ 5737860 h 5783580"/>
              <a:gd name="connsiteX139" fmla="*/ 1725930 w 8286750"/>
              <a:gd name="connsiteY139" fmla="*/ 5703570 h 5783580"/>
              <a:gd name="connsiteX140" fmla="*/ 1680210 w 8286750"/>
              <a:gd name="connsiteY140" fmla="*/ 5680710 h 5783580"/>
              <a:gd name="connsiteX141" fmla="*/ 1600200 w 8286750"/>
              <a:gd name="connsiteY141" fmla="*/ 5669280 h 5783580"/>
              <a:gd name="connsiteX142" fmla="*/ 1531620 w 8286750"/>
              <a:gd name="connsiteY142" fmla="*/ 5657850 h 5783580"/>
              <a:gd name="connsiteX143" fmla="*/ 1188720 w 8286750"/>
              <a:gd name="connsiteY143" fmla="*/ 5669280 h 5783580"/>
              <a:gd name="connsiteX144" fmla="*/ 1062990 w 8286750"/>
              <a:gd name="connsiteY144" fmla="*/ 5703570 h 5783580"/>
              <a:gd name="connsiteX145" fmla="*/ 994410 w 8286750"/>
              <a:gd name="connsiteY145" fmla="*/ 5715000 h 5783580"/>
              <a:gd name="connsiteX146" fmla="*/ 834390 w 8286750"/>
              <a:gd name="connsiteY146" fmla="*/ 5726430 h 5783580"/>
              <a:gd name="connsiteX147" fmla="*/ 742950 w 8286750"/>
              <a:gd name="connsiteY147" fmla="*/ 5737860 h 5783580"/>
              <a:gd name="connsiteX148" fmla="*/ 640080 w 8286750"/>
              <a:gd name="connsiteY148" fmla="*/ 5749290 h 5783580"/>
              <a:gd name="connsiteX149" fmla="*/ 560070 w 8286750"/>
              <a:gd name="connsiteY149" fmla="*/ 5772150 h 5783580"/>
              <a:gd name="connsiteX150" fmla="*/ 480060 w 8286750"/>
              <a:gd name="connsiteY150" fmla="*/ 5783580 h 5783580"/>
              <a:gd name="connsiteX151" fmla="*/ 297180 w 8286750"/>
              <a:gd name="connsiteY151" fmla="*/ 5772150 h 5783580"/>
              <a:gd name="connsiteX152" fmla="*/ 160020 w 8286750"/>
              <a:gd name="connsiteY152" fmla="*/ 5703570 h 5783580"/>
              <a:gd name="connsiteX153" fmla="*/ 114300 w 8286750"/>
              <a:gd name="connsiteY153" fmla="*/ 5692140 h 5783580"/>
              <a:gd name="connsiteX154" fmla="*/ 80010 w 8286750"/>
              <a:gd name="connsiteY154" fmla="*/ 5657850 h 5783580"/>
              <a:gd name="connsiteX155" fmla="*/ 57150 w 8286750"/>
              <a:gd name="connsiteY155" fmla="*/ 5623560 h 5783580"/>
              <a:gd name="connsiteX156" fmla="*/ 34290 w 8286750"/>
              <a:gd name="connsiteY156" fmla="*/ 5532120 h 5783580"/>
              <a:gd name="connsiteX157" fmla="*/ 45720 w 8286750"/>
              <a:gd name="connsiteY157" fmla="*/ 5406390 h 5783580"/>
              <a:gd name="connsiteX158" fmla="*/ 68580 w 8286750"/>
              <a:gd name="connsiteY158" fmla="*/ 5337810 h 5783580"/>
              <a:gd name="connsiteX159" fmla="*/ 45720 w 8286750"/>
              <a:gd name="connsiteY159" fmla="*/ 5086350 h 5783580"/>
              <a:gd name="connsiteX160" fmla="*/ 34290 w 8286750"/>
              <a:gd name="connsiteY160" fmla="*/ 5052060 h 5783580"/>
              <a:gd name="connsiteX161" fmla="*/ 34290 w 8286750"/>
              <a:gd name="connsiteY161" fmla="*/ 4663440 h 5783580"/>
              <a:gd name="connsiteX162" fmla="*/ 22860 w 8286750"/>
              <a:gd name="connsiteY162" fmla="*/ 4606290 h 5783580"/>
              <a:gd name="connsiteX163" fmla="*/ 0 w 8286750"/>
              <a:gd name="connsiteY163" fmla="*/ 4514850 h 5783580"/>
              <a:gd name="connsiteX164" fmla="*/ 11430 w 8286750"/>
              <a:gd name="connsiteY164" fmla="*/ 3920490 h 5783580"/>
              <a:gd name="connsiteX165" fmla="*/ 34290 w 8286750"/>
              <a:gd name="connsiteY165" fmla="*/ 3794760 h 5783580"/>
              <a:gd name="connsiteX166" fmla="*/ 45720 w 8286750"/>
              <a:gd name="connsiteY166" fmla="*/ 3749040 h 5783580"/>
              <a:gd name="connsiteX167" fmla="*/ 68580 w 8286750"/>
              <a:gd name="connsiteY167" fmla="*/ 3680460 h 5783580"/>
              <a:gd name="connsiteX168" fmla="*/ 45720 w 8286750"/>
              <a:gd name="connsiteY168" fmla="*/ 3543300 h 5783580"/>
              <a:gd name="connsiteX169" fmla="*/ 22860 w 8286750"/>
              <a:gd name="connsiteY169" fmla="*/ 3509010 h 5783580"/>
              <a:gd name="connsiteX170" fmla="*/ 0 w 8286750"/>
              <a:gd name="connsiteY170" fmla="*/ 3440430 h 5783580"/>
              <a:gd name="connsiteX171" fmla="*/ 11430 w 8286750"/>
              <a:gd name="connsiteY171" fmla="*/ 3154680 h 5783580"/>
              <a:gd name="connsiteX172" fmla="*/ 22860 w 8286750"/>
              <a:gd name="connsiteY172" fmla="*/ 3086100 h 5783580"/>
              <a:gd name="connsiteX173" fmla="*/ 34290 w 8286750"/>
              <a:gd name="connsiteY173" fmla="*/ 2891790 h 5783580"/>
              <a:gd name="connsiteX174" fmla="*/ 45720 w 8286750"/>
              <a:gd name="connsiteY174" fmla="*/ 2823210 h 5783580"/>
              <a:gd name="connsiteX175" fmla="*/ 57150 w 8286750"/>
              <a:gd name="connsiteY175" fmla="*/ 2731770 h 5783580"/>
              <a:gd name="connsiteX176" fmla="*/ 91440 w 8286750"/>
              <a:gd name="connsiteY176" fmla="*/ 2617470 h 5783580"/>
              <a:gd name="connsiteX177" fmla="*/ 114300 w 8286750"/>
              <a:gd name="connsiteY177" fmla="*/ 2537460 h 5783580"/>
              <a:gd name="connsiteX178" fmla="*/ 114300 w 8286750"/>
              <a:gd name="connsiteY178" fmla="*/ 2205990 h 5783580"/>
              <a:gd name="connsiteX179" fmla="*/ 102870 w 8286750"/>
              <a:gd name="connsiteY179" fmla="*/ 2148840 h 5783580"/>
              <a:gd name="connsiteX180" fmla="*/ 91440 w 8286750"/>
              <a:gd name="connsiteY180" fmla="*/ 2045970 h 5783580"/>
              <a:gd name="connsiteX181" fmla="*/ 114300 w 8286750"/>
              <a:gd name="connsiteY181" fmla="*/ 1748790 h 5783580"/>
              <a:gd name="connsiteX182" fmla="*/ 137160 w 8286750"/>
              <a:gd name="connsiteY182" fmla="*/ 1703070 h 5783580"/>
              <a:gd name="connsiteX183" fmla="*/ 171450 w 8286750"/>
              <a:gd name="connsiteY183" fmla="*/ 1588770 h 5783580"/>
              <a:gd name="connsiteX184" fmla="*/ 205740 w 8286750"/>
              <a:gd name="connsiteY184" fmla="*/ 1543050 h 5783580"/>
              <a:gd name="connsiteX185" fmla="*/ 251460 w 8286750"/>
              <a:gd name="connsiteY185" fmla="*/ 1463040 h 5783580"/>
              <a:gd name="connsiteX186" fmla="*/ 285750 w 8286750"/>
              <a:gd name="connsiteY186" fmla="*/ 1405890 h 5783580"/>
              <a:gd name="connsiteX187" fmla="*/ 320040 w 8286750"/>
              <a:gd name="connsiteY187" fmla="*/ 1383030 h 5783580"/>
              <a:gd name="connsiteX188" fmla="*/ 468630 w 8286750"/>
              <a:gd name="connsiteY188" fmla="*/ 1234440 h 5783580"/>
              <a:gd name="connsiteX189" fmla="*/ 525780 w 8286750"/>
              <a:gd name="connsiteY189" fmla="*/ 1177290 h 5783580"/>
              <a:gd name="connsiteX190" fmla="*/ 605790 w 8286750"/>
              <a:gd name="connsiteY190" fmla="*/ 1108710 h 5783580"/>
              <a:gd name="connsiteX191" fmla="*/ 662940 w 8286750"/>
              <a:gd name="connsiteY191" fmla="*/ 1051560 h 5783580"/>
              <a:gd name="connsiteX192" fmla="*/ 685800 w 8286750"/>
              <a:gd name="connsiteY192" fmla="*/ 1017270 h 5783580"/>
              <a:gd name="connsiteX193" fmla="*/ 720090 w 8286750"/>
              <a:gd name="connsiteY193" fmla="*/ 994410 h 5783580"/>
              <a:gd name="connsiteX194" fmla="*/ 754380 w 8286750"/>
              <a:gd name="connsiteY194" fmla="*/ 960120 h 5783580"/>
              <a:gd name="connsiteX195" fmla="*/ 811530 w 8286750"/>
              <a:gd name="connsiteY195" fmla="*/ 914400 h 5783580"/>
              <a:gd name="connsiteX196" fmla="*/ 845820 w 8286750"/>
              <a:gd name="connsiteY196" fmla="*/ 880110 h 5783580"/>
              <a:gd name="connsiteX197" fmla="*/ 902970 w 8286750"/>
              <a:gd name="connsiteY197" fmla="*/ 845820 h 5783580"/>
              <a:gd name="connsiteX198" fmla="*/ 937260 w 8286750"/>
              <a:gd name="connsiteY198" fmla="*/ 800100 h 5783580"/>
              <a:gd name="connsiteX199" fmla="*/ 971550 w 8286750"/>
              <a:gd name="connsiteY199" fmla="*/ 777240 h 5783580"/>
              <a:gd name="connsiteX200" fmla="*/ 1062990 w 8286750"/>
              <a:gd name="connsiteY200" fmla="*/ 708660 h 5783580"/>
              <a:gd name="connsiteX201" fmla="*/ 1108710 w 8286750"/>
              <a:gd name="connsiteY201" fmla="*/ 674370 h 5783580"/>
              <a:gd name="connsiteX202" fmla="*/ 1143000 w 8286750"/>
              <a:gd name="connsiteY202" fmla="*/ 640080 h 5783580"/>
              <a:gd name="connsiteX203" fmla="*/ 1188720 w 8286750"/>
              <a:gd name="connsiteY203" fmla="*/ 617220 h 5783580"/>
              <a:gd name="connsiteX204" fmla="*/ 1257300 w 8286750"/>
              <a:gd name="connsiteY204" fmla="*/ 560070 h 5783580"/>
              <a:gd name="connsiteX205" fmla="*/ 1280160 w 8286750"/>
              <a:gd name="connsiteY205" fmla="*/ 525780 h 5783580"/>
              <a:gd name="connsiteX206" fmla="*/ 1325880 w 8286750"/>
              <a:gd name="connsiteY206" fmla="*/ 502920 h 5783580"/>
              <a:gd name="connsiteX207" fmla="*/ 1360170 w 8286750"/>
              <a:gd name="connsiteY207" fmla="*/ 468630 h 5783580"/>
              <a:gd name="connsiteX208" fmla="*/ 1394460 w 8286750"/>
              <a:gd name="connsiteY208" fmla="*/ 445770 h 5783580"/>
              <a:gd name="connsiteX209" fmla="*/ 1451610 w 8286750"/>
              <a:gd name="connsiteY209" fmla="*/ 400050 h 5783580"/>
              <a:gd name="connsiteX210" fmla="*/ 1497330 w 8286750"/>
              <a:gd name="connsiteY210" fmla="*/ 377190 h 5783580"/>
              <a:gd name="connsiteX211" fmla="*/ 1531620 w 8286750"/>
              <a:gd name="connsiteY211" fmla="*/ 342900 h 5783580"/>
              <a:gd name="connsiteX212" fmla="*/ 1611630 w 8286750"/>
              <a:gd name="connsiteY212" fmla="*/ 297180 h 5783580"/>
              <a:gd name="connsiteX213" fmla="*/ 1680210 w 8286750"/>
              <a:gd name="connsiteY213" fmla="*/ 240030 h 5783580"/>
              <a:gd name="connsiteX214" fmla="*/ 1805940 w 8286750"/>
              <a:gd name="connsiteY214" fmla="*/ 217170 h 5783580"/>
              <a:gd name="connsiteX215" fmla="*/ 2023110 w 8286750"/>
              <a:gd name="connsiteY215" fmla="*/ 194310 h 5783580"/>
              <a:gd name="connsiteX216" fmla="*/ 2183130 w 8286750"/>
              <a:gd name="connsiteY216" fmla="*/ 160020 h 5783580"/>
              <a:gd name="connsiteX217" fmla="*/ 2320290 w 8286750"/>
              <a:gd name="connsiteY217" fmla="*/ 148590 h 5783580"/>
              <a:gd name="connsiteX218" fmla="*/ 2388870 w 8286750"/>
              <a:gd name="connsiteY218" fmla="*/ 137160 h 5783580"/>
              <a:gd name="connsiteX219" fmla="*/ 2560320 w 8286750"/>
              <a:gd name="connsiteY219" fmla="*/ 125730 h 5783580"/>
              <a:gd name="connsiteX220" fmla="*/ 2640330 w 8286750"/>
              <a:gd name="connsiteY220" fmla="*/ 102870 h 5783580"/>
              <a:gd name="connsiteX221" fmla="*/ 2686050 w 8286750"/>
              <a:gd name="connsiteY221" fmla="*/ 91440 h 5783580"/>
              <a:gd name="connsiteX222" fmla="*/ 2720340 w 8286750"/>
              <a:gd name="connsiteY222" fmla="*/ 80010 h 5783580"/>
              <a:gd name="connsiteX223" fmla="*/ 2766060 w 8286750"/>
              <a:gd name="connsiteY223" fmla="*/ 68580 h 5783580"/>
              <a:gd name="connsiteX224" fmla="*/ 2891790 w 8286750"/>
              <a:gd name="connsiteY224" fmla="*/ 34290 h 5783580"/>
              <a:gd name="connsiteX225" fmla="*/ 2994660 w 8286750"/>
              <a:gd name="connsiteY225" fmla="*/ 22860 h 5783580"/>
              <a:gd name="connsiteX226" fmla="*/ 3074670 w 8286750"/>
              <a:gd name="connsiteY226" fmla="*/ 11430 h 5783580"/>
              <a:gd name="connsiteX227" fmla="*/ 3166110 w 8286750"/>
              <a:gd name="connsiteY227" fmla="*/ 0 h 5783580"/>
              <a:gd name="connsiteX228" fmla="*/ 3326130 w 8286750"/>
              <a:gd name="connsiteY228" fmla="*/ 11430 h 5783580"/>
              <a:gd name="connsiteX229" fmla="*/ 3440430 w 8286750"/>
              <a:gd name="connsiteY229" fmla="*/ 34290 h 5783580"/>
              <a:gd name="connsiteX230" fmla="*/ 3543300 w 8286750"/>
              <a:gd name="connsiteY230" fmla="*/ 45720 h 5783580"/>
              <a:gd name="connsiteX231" fmla="*/ 3851910 w 8286750"/>
              <a:gd name="connsiteY231" fmla="*/ 34290 h 5783580"/>
              <a:gd name="connsiteX232" fmla="*/ 4057650 w 8286750"/>
              <a:gd name="connsiteY232" fmla="*/ 11430 h 5783580"/>
              <a:gd name="connsiteX233" fmla="*/ 4674870 w 8286750"/>
              <a:gd name="connsiteY233" fmla="*/ 11430 h 5783580"/>
              <a:gd name="connsiteX234" fmla="*/ 4686300 w 8286750"/>
              <a:gd name="connsiteY234" fmla="*/ 34290 h 5783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</a:cxnLst>
            <a:rect l="l" t="t" r="r" b="b"/>
            <a:pathLst>
              <a:path w="8286750" h="5783580">
                <a:moveTo>
                  <a:pt x="4686300" y="34290"/>
                </a:moveTo>
                <a:cubicBezTo>
                  <a:pt x="4697730" y="40005"/>
                  <a:pt x="4724603" y="41008"/>
                  <a:pt x="4743450" y="45720"/>
                </a:cubicBezTo>
                <a:cubicBezTo>
                  <a:pt x="4755139" y="48642"/>
                  <a:pt x="4765692" y="57150"/>
                  <a:pt x="4777740" y="57150"/>
                </a:cubicBezTo>
                <a:cubicBezTo>
                  <a:pt x="4823618" y="57150"/>
                  <a:pt x="4869180" y="49530"/>
                  <a:pt x="4914900" y="45720"/>
                </a:cubicBezTo>
                <a:cubicBezTo>
                  <a:pt x="4945380" y="49530"/>
                  <a:pt x="4976041" y="52100"/>
                  <a:pt x="5006340" y="57150"/>
                </a:cubicBezTo>
                <a:cubicBezTo>
                  <a:pt x="5040889" y="62908"/>
                  <a:pt x="5090152" y="81277"/>
                  <a:pt x="5120640" y="91440"/>
                </a:cubicBezTo>
                <a:lnTo>
                  <a:pt x="5223510" y="125730"/>
                </a:lnTo>
                <a:cubicBezTo>
                  <a:pt x="5234940" y="129540"/>
                  <a:pt x="5245765" y="136587"/>
                  <a:pt x="5257800" y="137160"/>
                </a:cubicBezTo>
                <a:lnTo>
                  <a:pt x="5497830" y="148590"/>
                </a:lnTo>
                <a:cubicBezTo>
                  <a:pt x="5520690" y="156210"/>
                  <a:pt x="5544857" y="160674"/>
                  <a:pt x="5566410" y="171450"/>
                </a:cubicBezTo>
                <a:cubicBezTo>
                  <a:pt x="5581650" y="179070"/>
                  <a:pt x="5596176" y="188327"/>
                  <a:pt x="5612130" y="194310"/>
                </a:cubicBezTo>
                <a:cubicBezTo>
                  <a:pt x="5626839" y="199826"/>
                  <a:pt x="5642803" y="201226"/>
                  <a:pt x="5657850" y="205740"/>
                </a:cubicBezTo>
                <a:cubicBezTo>
                  <a:pt x="5680930" y="212664"/>
                  <a:pt x="5702661" y="224639"/>
                  <a:pt x="5726430" y="228600"/>
                </a:cubicBezTo>
                <a:cubicBezTo>
                  <a:pt x="5749290" y="232410"/>
                  <a:pt x="5772527" y="234409"/>
                  <a:pt x="5795010" y="240030"/>
                </a:cubicBezTo>
                <a:cubicBezTo>
                  <a:pt x="5818387" y="245874"/>
                  <a:pt x="5839547" y="261287"/>
                  <a:pt x="5863590" y="262890"/>
                </a:cubicBezTo>
                <a:lnTo>
                  <a:pt x="6035040" y="274320"/>
                </a:lnTo>
                <a:cubicBezTo>
                  <a:pt x="6054090" y="278130"/>
                  <a:pt x="6073343" y="281038"/>
                  <a:pt x="6092190" y="285750"/>
                </a:cubicBezTo>
                <a:cubicBezTo>
                  <a:pt x="6103879" y="288672"/>
                  <a:pt x="6114719" y="294566"/>
                  <a:pt x="6126480" y="297180"/>
                </a:cubicBezTo>
                <a:cubicBezTo>
                  <a:pt x="6149103" y="302207"/>
                  <a:pt x="6172437" y="303583"/>
                  <a:pt x="6195060" y="308610"/>
                </a:cubicBezTo>
                <a:cubicBezTo>
                  <a:pt x="6206821" y="311224"/>
                  <a:pt x="6217765" y="316730"/>
                  <a:pt x="6229350" y="320040"/>
                </a:cubicBezTo>
                <a:cubicBezTo>
                  <a:pt x="6244455" y="324356"/>
                  <a:pt x="6260076" y="326784"/>
                  <a:pt x="6275070" y="331470"/>
                </a:cubicBezTo>
                <a:cubicBezTo>
                  <a:pt x="6321069" y="345845"/>
                  <a:pt x="6364693" y="369267"/>
                  <a:pt x="6412230" y="377190"/>
                </a:cubicBezTo>
                <a:cubicBezTo>
                  <a:pt x="6504579" y="392581"/>
                  <a:pt x="6458824" y="381291"/>
                  <a:pt x="6549390" y="411480"/>
                </a:cubicBezTo>
                <a:lnTo>
                  <a:pt x="6583680" y="422910"/>
                </a:lnTo>
                <a:cubicBezTo>
                  <a:pt x="6625365" y="547965"/>
                  <a:pt x="6558884" y="358546"/>
                  <a:pt x="6617970" y="491490"/>
                </a:cubicBezTo>
                <a:cubicBezTo>
                  <a:pt x="6627757" y="513510"/>
                  <a:pt x="6626372" y="540793"/>
                  <a:pt x="6640830" y="560070"/>
                </a:cubicBezTo>
                <a:cubicBezTo>
                  <a:pt x="6652260" y="575310"/>
                  <a:pt x="6664553" y="589939"/>
                  <a:pt x="6675120" y="605790"/>
                </a:cubicBezTo>
                <a:cubicBezTo>
                  <a:pt x="6687443" y="624275"/>
                  <a:pt x="6696080" y="645167"/>
                  <a:pt x="6709410" y="662940"/>
                </a:cubicBezTo>
                <a:cubicBezTo>
                  <a:pt x="6719109" y="675872"/>
                  <a:pt x="6733776" y="684471"/>
                  <a:pt x="6743700" y="697230"/>
                </a:cubicBezTo>
                <a:cubicBezTo>
                  <a:pt x="6760568" y="718917"/>
                  <a:pt x="6774180" y="742950"/>
                  <a:pt x="6789420" y="765810"/>
                </a:cubicBezTo>
                <a:cubicBezTo>
                  <a:pt x="6797040" y="777240"/>
                  <a:pt x="6807936" y="787068"/>
                  <a:pt x="6812280" y="800100"/>
                </a:cubicBezTo>
                <a:cubicBezTo>
                  <a:pt x="6828054" y="847422"/>
                  <a:pt x="6817027" y="824365"/>
                  <a:pt x="6846570" y="868680"/>
                </a:cubicBezTo>
                <a:cubicBezTo>
                  <a:pt x="6868536" y="978508"/>
                  <a:pt x="6843002" y="876906"/>
                  <a:pt x="6880860" y="971550"/>
                </a:cubicBezTo>
                <a:cubicBezTo>
                  <a:pt x="6889809" y="993923"/>
                  <a:pt x="6896100" y="1017270"/>
                  <a:pt x="6903720" y="1040130"/>
                </a:cubicBezTo>
                <a:cubicBezTo>
                  <a:pt x="6907530" y="1051560"/>
                  <a:pt x="6908467" y="1064395"/>
                  <a:pt x="6915150" y="1074420"/>
                </a:cubicBezTo>
                <a:lnTo>
                  <a:pt x="6960870" y="1143000"/>
                </a:lnTo>
                <a:cubicBezTo>
                  <a:pt x="6997096" y="1197340"/>
                  <a:pt x="6979386" y="1164258"/>
                  <a:pt x="7006590" y="1245870"/>
                </a:cubicBezTo>
                <a:lnTo>
                  <a:pt x="7018020" y="1280160"/>
                </a:lnTo>
                <a:cubicBezTo>
                  <a:pt x="7021830" y="1463040"/>
                  <a:pt x="7019303" y="1646162"/>
                  <a:pt x="7029450" y="1828800"/>
                </a:cubicBezTo>
                <a:cubicBezTo>
                  <a:pt x="7030787" y="1852859"/>
                  <a:pt x="7044690" y="1874520"/>
                  <a:pt x="7052310" y="1897380"/>
                </a:cubicBezTo>
                <a:cubicBezTo>
                  <a:pt x="7065661" y="1937432"/>
                  <a:pt x="7059502" y="1935993"/>
                  <a:pt x="7098030" y="1965960"/>
                </a:cubicBezTo>
                <a:cubicBezTo>
                  <a:pt x="7119717" y="1982828"/>
                  <a:pt x="7166610" y="2011680"/>
                  <a:pt x="7166610" y="2011680"/>
                </a:cubicBezTo>
                <a:cubicBezTo>
                  <a:pt x="7174230" y="2023110"/>
                  <a:pt x="7179756" y="2036256"/>
                  <a:pt x="7189470" y="2045970"/>
                </a:cubicBezTo>
                <a:cubicBezTo>
                  <a:pt x="7208094" y="2064594"/>
                  <a:pt x="7233260" y="2074062"/>
                  <a:pt x="7258050" y="2080260"/>
                </a:cubicBezTo>
                <a:cubicBezTo>
                  <a:pt x="7320947" y="2095984"/>
                  <a:pt x="7334461" y="2092016"/>
                  <a:pt x="7406640" y="2103120"/>
                </a:cubicBezTo>
                <a:cubicBezTo>
                  <a:pt x="7425841" y="2106074"/>
                  <a:pt x="7444943" y="2109838"/>
                  <a:pt x="7463790" y="2114550"/>
                </a:cubicBezTo>
                <a:cubicBezTo>
                  <a:pt x="7475479" y="2117472"/>
                  <a:pt x="7486073" y="2124979"/>
                  <a:pt x="7498080" y="2125980"/>
                </a:cubicBezTo>
                <a:cubicBezTo>
                  <a:pt x="7577904" y="2132632"/>
                  <a:pt x="7658062" y="2134499"/>
                  <a:pt x="7738110" y="2137410"/>
                </a:cubicBezTo>
                <a:lnTo>
                  <a:pt x="8126730" y="2148840"/>
                </a:lnTo>
                <a:cubicBezTo>
                  <a:pt x="8149590" y="2152650"/>
                  <a:pt x="8172827" y="2154649"/>
                  <a:pt x="8195310" y="2160270"/>
                </a:cubicBezTo>
                <a:cubicBezTo>
                  <a:pt x="8218687" y="2166114"/>
                  <a:pt x="8263890" y="2183130"/>
                  <a:pt x="8263890" y="2183130"/>
                </a:cubicBezTo>
                <a:cubicBezTo>
                  <a:pt x="8271510" y="2194560"/>
                  <a:pt x="8286750" y="2203683"/>
                  <a:pt x="8286750" y="2217420"/>
                </a:cubicBezTo>
                <a:cubicBezTo>
                  <a:pt x="8286750" y="2231157"/>
                  <a:pt x="8269301" y="2239084"/>
                  <a:pt x="8263890" y="2251710"/>
                </a:cubicBezTo>
                <a:cubicBezTo>
                  <a:pt x="8257702" y="2266149"/>
                  <a:pt x="8257976" y="2282721"/>
                  <a:pt x="8252460" y="2297430"/>
                </a:cubicBezTo>
                <a:cubicBezTo>
                  <a:pt x="8246477" y="2313384"/>
                  <a:pt x="8234988" y="2326986"/>
                  <a:pt x="8229600" y="2343150"/>
                </a:cubicBezTo>
                <a:cubicBezTo>
                  <a:pt x="8219665" y="2372956"/>
                  <a:pt x="8206740" y="2434590"/>
                  <a:pt x="8206740" y="2434590"/>
                </a:cubicBezTo>
                <a:cubicBezTo>
                  <a:pt x="8202930" y="2491740"/>
                  <a:pt x="8204243" y="2549464"/>
                  <a:pt x="8195310" y="2606040"/>
                </a:cubicBezTo>
                <a:cubicBezTo>
                  <a:pt x="8192653" y="2622870"/>
                  <a:pt x="8177346" y="2635440"/>
                  <a:pt x="8172450" y="2651760"/>
                </a:cubicBezTo>
                <a:cubicBezTo>
                  <a:pt x="8165791" y="2673958"/>
                  <a:pt x="8166047" y="2697717"/>
                  <a:pt x="8161020" y="2720340"/>
                </a:cubicBezTo>
                <a:cubicBezTo>
                  <a:pt x="8158406" y="2732101"/>
                  <a:pt x="8152900" y="2743045"/>
                  <a:pt x="8149590" y="2754630"/>
                </a:cubicBezTo>
                <a:cubicBezTo>
                  <a:pt x="8145274" y="2769735"/>
                  <a:pt x="8142674" y="2785303"/>
                  <a:pt x="8138160" y="2800350"/>
                </a:cubicBezTo>
                <a:cubicBezTo>
                  <a:pt x="8131236" y="2823430"/>
                  <a:pt x="8122920" y="2846070"/>
                  <a:pt x="8115300" y="2868930"/>
                </a:cubicBezTo>
                <a:cubicBezTo>
                  <a:pt x="8111490" y="2880360"/>
                  <a:pt x="8105851" y="2891336"/>
                  <a:pt x="8103870" y="2903220"/>
                </a:cubicBezTo>
                <a:cubicBezTo>
                  <a:pt x="8083143" y="3027582"/>
                  <a:pt x="8106292" y="2918815"/>
                  <a:pt x="8069580" y="3028950"/>
                </a:cubicBezTo>
                <a:cubicBezTo>
                  <a:pt x="8064612" y="3043853"/>
                  <a:pt x="8064338" y="3060231"/>
                  <a:pt x="8058150" y="3074670"/>
                </a:cubicBezTo>
                <a:cubicBezTo>
                  <a:pt x="8042014" y="3112322"/>
                  <a:pt x="8032376" y="3109408"/>
                  <a:pt x="8001000" y="3131820"/>
                </a:cubicBezTo>
                <a:cubicBezTo>
                  <a:pt x="7985498" y="3142893"/>
                  <a:pt x="7970782" y="3155037"/>
                  <a:pt x="7955280" y="3166110"/>
                </a:cubicBezTo>
                <a:cubicBezTo>
                  <a:pt x="7944102" y="3174095"/>
                  <a:pt x="7932168" y="3180985"/>
                  <a:pt x="7920990" y="3188970"/>
                </a:cubicBezTo>
                <a:cubicBezTo>
                  <a:pt x="7905488" y="3200043"/>
                  <a:pt x="7890772" y="3212187"/>
                  <a:pt x="7875270" y="3223260"/>
                </a:cubicBezTo>
                <a:cubicBezTo>
                  <a:pt x="7864092" y="3231245"/>
                  <a:pt x="7852090" y="3238040"/>
                  <a:pt x="7840980" y="3246120"/>
                </a:cubicBezTo>
                <a:cubicBezTo>
                  <a:pt x="7732020" y="3325364"/>
                  <a:pt x="7788544" y="3304949"/>
                  <a:pt x="7703820" y="3326130"/>
                </a:cubicBezTo>
                <a:cubicBezTo>
                  <a:pt x="7692390" y="3333750"/>
                  <a:pt x="7681625" y="3342477"/>
                  <a:pt x="7669530" y="3348990"/>
                </a:cubicBezTo>
                <a:cubicBezTo>
                  <a:pt x="7632024" y="3369185"/>
                  <a:pt x="7590673" y="3382511"/>
                  <a:pt x="7555230" y="3406140"/>
                </a:cubicBezTo>
                <a:cubicBezTo>
                  <a:pt x="7483375" y="3454043"/>
                  <a:pt x="7563552" y="3402640"/>
                  <a:pt x="7452360" y="3463290"/>
                </a:cubicBezTo>
                <a:cubicBezTo>
                  <a:pt x="7432857" y="3473928"/>
                  <a:pt x="7414630" y="3486791"/>
                  <a:pt x="7395210" y="3497580"/>
                </a:cubicBezTo>
                <a:cubicBezTo>
                  <a:pt x="7380315" y="3505855"/>
                  <a:pt x="7364284" y="3511986"/>
                  <a:pt x="7349490" y="3520440"/>
                </a:cubicBezTo>
                <a:cubicBezTo>
                  <a:pt x="7337563" y="3527256"/>
                  <a:pt x="7326378" y="3535315"/>
                  <a:pt x="7315200" y="3543300"/>
                </a:cubicBezTo>
                <a:cubicBezTo>
                  <a:pt x="7299698" y="3554373"/>
                  <a:pt x="7286133" y="3568339"/>
                  <a:pt x="7269480" y="3577590"/>
                </a:cubicBezTo>
                <a:cubicBezTo>
                  <a:pt x="7251544" y="3587554"/>
                  <a:pt x="7231008" y="3591960"/>
                  <a:pt x="7212330" y="3600450"/>
                </a:cubicBezTo>
                <a:cubicBezTo>
                  <a:pt x="7189063" y="3611026"/>
                  <a:pt x="7166956" y="3624030"/>
                  <a:pt x="7143750" y="3634740"/>
                </a:cubicBezTo>
                <a:cubicBezTo>
                  <a:pt x="7117405" y="3646899"/>
                  <a:pt x="7089963" y="3656609"/>
                  <a:pt x="7063740" y="3669030"/>
                </a:cubicBezTo>
                <a:lnTo>
                  <a:pt x="6858000" y="3771900"/>
                </a:lnTo>
                <a:lnTo>
                  <a:pt x="6812280" y="3794760"/>
                </a:lnTo>
                <a:cubicBezTo>
                  <a:pt x="6797040" y="3802380"/>
                  <a:pt x="6781171" y="3808854"/>
                  <a:pt x="6766560" y="3817620"/>
                </a:cubicBezTo>
                <a:cubicBezTo>
                  <a:pt x="6747510" y="3829050"/>
                  <a:pt x="6727183" y="3838580"/>
                  <a:pt x="6709410" y="3851910"/>
                </a:cubicBezTo>
                <a:cubicBezTo>
                  <a:pt x="6696478" y="3861609"/>
                  <a:pt x="6687393" y="3875680"/>
                  <a:pt x="6675120" y="3886200"/>
                </a:cubicBezTo>
                <a:cubicBezTo>
                  <a:pt x="6621039" y="3932555"/>
                  <a:pt x="6643355" y="3907166"/>
                  <a:pt x="6595110" y="3943350"/>
                </a:cubicBezTo>
                <a:cubicBezTo>
                  <a:pt x="6575593" y="3957988"/>
                  <a:pt x="6557690" y="3974721"/>
                  <a:pt x="6537960" y="3989070"/>
                </a:cubicBezTo>
                <a:cubicBezTo>
                  <a:pt x="6515741" y="4005230"/>
                  <a:pt x="6492779" y="4020391"/>
                  <a:pt x="6469380" y="4034790"/>
                </a:cubicBezTo>
                <a:cubicBezTo>
                  <a:pt x="6396755" y="4079482"/>
                  <a:pt x="6386987" y="4076583"/>
                  <a:pt x="6320790" y="4126230"/>
                </a:cubicBezTo>
                <a:cubicBezTo>
                  <a:pt x="6296984" y="4144084"/>
                  <a:pt x="6277315" y="4167404"/>
                  <a:pt x="6252210" y="4183380"/>
                </a:cubicBezTo>
                <a:cubicBezTo>
                  <a:pt x="6234900" y="4194395"/>
                  <a:pt x="6212654" y="4195684"/>
                  <a:pt x="6195060" y="4206240"/>
                </a:cubicBezTo>
                <a:cubicBezTo>
                  <a:pt x="6088056" y="4270442"/>
                  <a:pt x="6179861" y="4227304"/>
                  <a:pt x="6103620" y="4297680"/>
                </a:cubicBezTo>
                <a:cubicBezTo>
                  <a:pt x="6067768" y="4330775"/>
                  <a:pt x="6027420" y="4358640"/>
                  <a:pt x="5989320" y="4389120"/>
                </a:cubicBezTo>
                <a:cubicBezTo>
                  <a:pt x="5970270" y="4404360"/>
                  <a:pt x="5949421" y="4417589"/>
                  <a:pt x="5932170" y="4434840"/>
                </a:cubicBezTo>
                <a:cubicBezTo>
                  <a:pt x="5916930" y="4450080"/>
                  <a:pt x="5903463" y="4467328"/>
                  <a:pt x="5886450" y="4480560"/>
                </a:cubicBezTo>
                <a:cubicBezTo>
                  <a:pt x="5868914" y="4494199"/>
                  <a:pt x="5848350" y="4503420"/>
                  <a:pt x="5829300" y="4514850"/>
                </a:cubicBezTo>
                <a:cubicBezTo>
                  <a:pt x="5758250" y="4609584"/>
                  <a:pt x="5841106" y="4511710"/>
                  <a:pt x="5715000" y="4606290"/>
                </a:cubicBezTo>
                <a:cubicBezTo>
                  <a:pt x="5693447" y="4622454"/>
                  <a:pt x="5678701" y="4646380"/>
                  <a:pt x="5657850" y="4663440"/>
                </a:cubicBezTo>
                <a:cubicBezTo>
                  <a:pt x="5636586" y="4680838"/>
                  <a:pt x="5611249" y="4692675"/>
                  <a:pt x="5589270" y="4709160"/>
                </a:cubicBezTo>
                <a:cubicBezTo>
                  <a:pt x="5565464" y="4727014"/>
                  <a:pt x="5544813" y="4748888"/>
                  <a:pt x="5520690" y="4766310"/>
                </a:cubicBezTo>
                <a:cubicBezTo>
                  <a:pt x="5476144" y="4798482"/>
                  <a:pt x="5429250" y="4827270"/>
                  <a:pt x="5383530" y="4857750"/>
                </a:cubicBezTo>
                <a:cubicBezTo>
                  <a:pt x="5360670" y="4872990"/>
                  <a:pt x="5338129" y="4888720"/>
                  <a:pt x="5314950" y="4903470"/>
                </a:cubicBezTo>
                <a:cubicBezTo>
                  <a:pt x="5296207" y="4915397"/>
                  <a:pt x="5276850" y="4926330"/>
                  <a:pt x="5257800" y="4937760"/>
                </a:cubicBezTo>
                <a:cubicBezTo>
                  <a:pt x="5238750" y="4949190"/>
                  <a:pt x="5219135" y="4959727"/>
                  <a:pt x="5200650" y="4972050"/>
                </a:cubicBezTo>
                <a:cubicBezTo>
                  <a:pt x="5189220" y="4979670"/>
                  <a:pt x="5178287" y="4988094"/>
                  <a:pt x="5166360" y="4994910"/>
                </a:cubicBezTo>
                <a:cubicBezTo>
                  <a:pt x="5151566" y="5003364"/>
                  <a:pt x="5135151" y="5008840"/>
                  <a:pt x="5120640" y="5017770"/>
                </a:cubicBezTo>
                <a:cubicBezTo>
                  <a:pt x="5085542" y="5039369"/>
                  <a:pt x="5052060" y="5063490"/>
                  <a:pt x="5017770" y="5086350"/>
                </a:cubicBezTo>
                <a:cubicBezTo>
                  <a:pt x="4980214" y="5111387"/>
                  <a:pt x="4933531" y="5144557"/>
                  <a:pt x="4892040" y="5154930"/>
                </a:cubicBezTo>
                <a:cubicBezTo>
                  <a:pt x="4834631" y="5169282"/>
                  <a:pt x="4861223" y="5161392"/>
                  <a:pt x="4812030" y="5177790"/>
                </a:cubicBezTo>
                <a:cubicBezTo>
                  <a:pt x="4796790" y="5189220"/>
                  <a:pt x="4783349" y="5203561"/>
                  <a:pt x="4766310" y="5212080"/>
                </a:cubicBezTo>
                <a:cubicBezTo>
                  <a:pt x="4752259" y="5219105"/>
                  <a:pt x="4735604" y="5218890"/>
                  <a:pt x="4720590" y="5223510"/>
                </a:cubicBezTo>
                <a:cubicBezTo>
                  <a:pt x="4686044" y="5234140"/>
                  <a:pt x="4652010" y="5246370"/>
                  <a:pt x="4617720" y="5257800"/>
                </a:cubicBezTo>
                <a:cubicBezTo>
                  <a:pt x="4599290" y="5263943"/>
                  <a:pt x="4579313" y="5264118"/>
                  <a:pt x="4560570" y="5269230"/>
                </a:cubicBezTo>
                <a:cubicBezTo>
                  <a:pt x="4537323" y="5275570"/>
                  <a:pt x="4514850" y="5284470"/>
                  <a:pt x="4491990" y="5292090"/>
                </a:cubicBezTo>
                <a:cubicBezTo>
                  <a:pt x="4480560" y="5295900"/>
                  <a:pt x="4469514" y="5301157"/>
                  <a:pt x="4457700" y="5303520"/>
                </a:cubicBezTo>
                <a:cubicBezTo>
                  <a:pt x="4398256" y="5315409"/>
                  <a:pt x="4395340" y="5316631"/>
                  <a:pt x="4331970" y="5326380"/>
                </a:cubicBezTo>
                <a:cubicBezTo>
                  <a:pt x="4305343" y="5330477"/>
                  <a:pt x="4278466" y="5332991"/>
                  <a:pt x="4251960" y="5337810"/>
                </a:cubicBezTo>
                <a:cubicBezTo>
                  <a:pt x="4213957" y="5344720"/>
                  <a:pt x="4173447" y="5360171"/>
                  <a:pt x="4137660" y="5372100"/>
                </a:cubicBezTo>
                <a:cubicBezTo>
                  <a:pt x="4114800" y="5379720"/>
                  <a:pt x="4092849" y="5390999"/>
                  <a:pt x="4069080" y="5394960"/>
                </a:cubicBezTo>
                <a:cubicBezTo>
                  <a:pt x="3909540" y="5421550"/>
                  <a:pt x="4074136" y="5392244"/>
                  <a:pt x="3954780" y="5417820"/>
                </a:cubicBezTo>
                <a:cubicBezTo>
                  <a:pt x="3916788" y="5425961"/>
                  <a:pt x="3877341" y="5428393"/>
                  <a:pt x="3840480" y="5440680"/>
                </a:cubicBezTo>
                <a:cubicBezTo>
                  <a:pt x="3829050" y="5444490"/>
                  <a:pt x="3817264" y="5447364"/>
                  <a:pt x="3806190" y="5452110"/>
                </a:cubicBezTo>
                <a:cubicBezTo>
                  <a:pt x="3790529" y="5458822"/>
                  <a:pt x="3776634" y="5469582"/>
                  <a:pt x="3760470" y="5474970"/>
                </a:cubicBezTo>
                <a:cubicBezTo>
                  <a:pt x="3664497" y="5506961"/>
                  <a:pt x="3686780" y="5490076"/>
                  <a:pt x="3600450" y="5509260"/>
                </a:cubicBezTo>
                <a:cubicBezTo>
                  <a:pt x="3588689" y="5511874"/>
                  <a:pt x="3578087" y="5518986"/>
                  <a:pt x="3566160" y="5520690"/>
                </a:cubicBezTo>
                <a:cubicBezTo>
                  <a:pt x="3524500" y="5526641"/>
                  <a:pt x="3482340" y="5528310"/>
                  <a:pt x="3440430" y="5532120"/>
                </a:cubicBezTo>
                <a:cubicBezTo>
                  <a:pt x="3409950" y="5539740"/>
                  <a:pt x="3380165" y="5551083"/>
                  <a:pt x="3348990" y="5554980"/>
                </a:cubicBezTo>
                <a:lnTo>
                  <a:pt x="3257550" y="5566410"/>
                </a:lnTo>
                <a:cubicBezTo>
                  <a:pt x="3234608" y="5569687"/>
                  <a:pt x="3211966" y="5574965"/>
                  <a:pt x="3188970" y="5577840"/>
                </a:cubicBezTo>
                <a:cubicBezTo>
                  <a:pt x="3150976" y="5582589"/>
                  <a:pt x="3112770" y="5585460"/>
                  <a:pt x="3074670" y="5589270"/>
                </a:cubicBezTo>
                <a:cubicBezTo>
                  <a:pt x="2984696" y="5611764"/>
                  <a:pt x="3061905" y="5594806"/>
                  <a:pt x="2914650" y="5612130"/>
                </a:cubicBezTo>
                <a:cubicBezTo>
                  <a:pt x="2824702" y="5622712"/>
                  <a:pt x="2836095" y="5623196"/>
                  <a:pt x="2743200" y="5646420"/>
                </a:cubicBezTo>
                <a:cubicBezTo>
                  <a:pt x="2727960" y="5650230"/>
                  <a:pt x="2712383" y="5652882"/>
                  <a:pt x="2697480" y="5657850"/>
                </a:cubicBezTo>
                <a:cubicBezTo>
                  <a:pt x="2674620" y="5665470"/>
                  <a:pt x="2652277" y="5674866"/>
                  <a:pt x="2628900" y="5680710"/>
                </a:cubicBezTo>
                <a:lnTo>
                  <a:pt x="2537460" y="5703570"/>
                </a:lnTo>
                <a:cubicBezTo>
                  <a:pt x="2526030" y="5711190"/>
                  <a:pt x="2515723" y="5720851"/>
                  <a:pt x="2503170" y="5726430"/>
                </a:cubicBezTo>
                <a:cubicBezTo>
                  <a:pt x="2455710" y="5747523"/>
                  <a:pt x="2426332" y="5750942"/>
                  <a:pt x="2377440" y="5760720"/>
                </a:cubicBezTo>
                <a:cubicBezTo>
                  <a:pt x="2228278" y="5756200"/>
                  <a:pt x="2035161" y="5757940"/>
                  <a:pt x="1874520" y="5737860"/>
                </a:cubicBezTo>
                <a:cubicBezTo>
                  <a:pt x="1849617" y="5734747"/>
                  <a:pt x="1734243" y="5707727"/>
                  <a:pt x="1725930" y="5703570"/>
                </a:cubicBezTo>
                <a:cubicBezTo>
                  <a:pt x="1710690" y="5695950"/>
                  <a:pt x="1696648" y="5685193"/>
                  <a:pt x="1680210" y="5680710"/>
                </a:cubicBezTo>
                <a:cubicBezTo>
                  <a:pt x="1654219" y="5673621"/>
                  <a:pt x="1626827" y="5673377"/>
                  <a:pt x="1600200" y="5669280"/>
                </a:cubicBezTo>
                <a:cubicBezTo>
                  <a:pt x="1577294" y="5665756"/>
                  <a:pt x="1554480" y="5661660"/>
                  <a:pt x="1531620" y="5657850"/>
                </a:cubicBezTo>
                <a:cubicBezTo>
                  <a:pt x="1417320" y="5661660"/>
                  <a:pt x="1302897" y="5662756"/>
                  <a:pt x="1188720" y="5669280"/>
                </a:cubicBezTo>
                <a:cubicBezTo>
                  <a:pt x="1106555" y="5673975"/>
                  <a:pt x="1151720" y="5688782"/>
                  <a:pt x="1062990" y="5703570"/>
                </a:cubicBezTo>
                <a:cubicBezTo>
                  <a:pt x="1040130" y="5707380"/>
                  <a:pt x="1017470" y="5712694"/>
                  <a:pt x="994410" y="5715000"/>
                </a:cubicBezTo>
                <a:cubicBezTo>
                  <a:pt x="941199" y="5720321"/>
                  <a:pt x="887646" y="5721589"/>
                  <a:pt x="834390" y="5726430"/>
                </a:cubicBezTo>
                <a:cubicBezTo>
                  <a:pt x="803799" y="5729211"/>
                  <a:pt x="773457" y="5734271"/>
                  <a:pt x="742950" y="5737860"/>
                </a:cubicBezTo>
                <a:lnTo>
                  <a:pt x="640080" y="5749290"/>
                </a:lnTo>
                <a:cubicBezTo>
                  <a:pt x="610701" y="5759083"/>
                  <a:pt x="591645" y="5766409"/>
                  <a:pt x="560070" y="5772150"/>
                </a:cubicBezTo>
                <a:cubicBezTo>
                  <a:pt x="533564" y="5776969"/>
                  <a:pt x="506730" y="5779770"/>
                  <a:pt x="480060" y="5783580"/>
                </a:cubicBezTo>
                <a:cubicBezTo>
                  <a:pt x="419100" y="5779770"/>
                  <a:pt x="357699" y="5780403"/>
                  <a:pt x="297180" y="5772150"/>
                </a:cubicBezTo>
                <a:cubicBezTo>
                  <a:pt x="81564" y="5742748"/>
                  <a:pt x="386578" y="5760210"/>
                  <a:pt x="160020" y="5703570"/>
                </a:cubicBezTo>
                <a:lnTo>
                  <a:pt x="114300" y="5692140"/>
                </a:lnTo>
                <a:cubicBezTo>
                  <a:pt x="102870" y="5680710"/>
                  <a:pt x="90358" y="5670268"/>
                  <a:pt x="80010" y="5657850"/>
                </a:cubicBezTo>
                <a:cubicBezTo>
                  <a:pt x="71216" y="5647297"/>
                  <a:pt x="63293" y="5635847"/>
                  <a:pt x="57150" y="5623560"/>
                </a:cubicBezTo>
                <a:cubicBezTo>
                  <a:pt x="45434" y="5600129"/>
                  <a:pt x="38637" y="5553857"/>
                  <a:pt x="34290" y="5532120"/>
                </a:cubicBezTo>
                <a:cubicBezTo>
                  <a:pt x="38100" y="5490210"/>
                  <a:pt x="38407" y="5447832"/>
                  <a:pt x="45720" y="5406390"/>
                </a:cubicBezTo>
                <a:cubicBezTo>
                  <a:pt x="49908" y="5382660"/>
                  <a:pt x="68580" y="5337810"/>
                  <a:pt x="68580" y="5337810"/>
                </a:cubicBezTo>
                <a:cubicBezTo>
                  <a:pt x="64210" y="5276634"/>
                  <a:pt x="58470" y="5156476"/>
                  <a:pt x="45720" y="5086350"/>
                </a:cubicBezTo>
                <a:cubicBezTo>
                  <a:pt x="43565" y="5074496"/>
                  <a:pt x="38100" y="5063490"/>
                  <a:pt x="34290" y="5052060"/>
                </a:cubicBezTo>
                <a:cubicBezTo>
                  <a:pt x="46264" y="4848497"/>
                  <a:pt x="52796" y="4867003"/>
                  <a:pt x="34290" y="4663440"/>
                </a:cubicBezTo>
                <a:cubicBezTo>
                  <a:pt x="32531" y="4644093"/>
                  <a:pt x="27228" y="4625220"/>
                  <a:pt x="22860" y="4606290"/>
                </a:cubicBezTo>
                <a:cubicBezTo>
                  <a:pt x="15795" y="4575677"/>
                  <a:pt x="0" y="4514850"/>
                  <a:pt x="0" y="4514850"/>
                </a:cubicBezTo>
                <a:cubicBezTo>
                  <a:pt x="3810" y="4316730"/>
                  <a:pt x="4828" y="4118537"/>
                  <a:pt x="11430" y="3920490"/>
                </a:cubicBezTo>
                <a:cubicBezTo>
                  <a:pt x="14642" y="3824136"/>
                  <a:pt x="16956" y="3855429"/>
                  <a:pt x="34290" y="3794760"/>
                </a:cubicBezTo>
                <a:cubicBezTo>
                  <a:pt x="38606" y="3779655"/>
                  <a:pt x="41206" y="3764087"/>
                  <a:pt x="45720" y="3749040"/>
                </a:cubicBezTo>
                <a:cubicBezTo>
                  <a:pt x="52644" y="3725960"/>
                  <a:pt x="68580" y="3680460"/>
                  <a:pt x="68580" y="3680460"/>
                </a:cubicBezTo>
                <a:cubicBezTo>
                  <a:pt x="64958" y="3647866"/>
                  <a:pt x="64869" y="3581597"/>
                  <a:pt x="45720" y="3543300"/>
                </a:cubicBezTo>
                <a:cubicBezTo>
                  <a:pt x="39577" y="3531013"/>
                  <a:pt x="28439" y="3521563"/>
                  <a:pt x="22860" y="3509010"/>
                </a:cubicBezTo>
                <a:cubicBezTo>
                  <a:pt x="13073" y="3486990"/>
                  <a:pt x="0" y="3440430"/>
                  <a:pt x="0" y="3440430"/>
                </a:cubicBezTo>
                <a:cubicBezTo>
                  <a:pt x="3810" y="3345180"/>
                  <a:pt x="5293" y="3249808"/>
                  <a:pt x="11430" y="3154680"/>
                </a:cubicBezTo>
                <a:cubicBezTo>
                  <a:pt x="12922" y="3131553"/>
                  <a:pt x="20852" y="3109188"/>
                  <a:pt x="22860" y="3086100"/>
                </a:cubicBezTo>
                <a:cubicBezTo>
                  <a:pt x="28481" y="3021462"/>
                  <a:pt x="28669" y="2956428"/>
                  <a:pt x="34290" y="2891790"/>
                </a:cubicBezTo>
                <a:cubicBezTo>
                  <a:pt x="36298" y="2868702"/>
                  <a:pt x="42443" y="2846152"/>
                  <a:pt x="45720" y="2823210"/>
                </a:cubicBezTo>
                <a:cubicBezTo>
                  <a:pt x="50064" y="2792802"/>
                  <a:pt x="52100" y="2762069"/>
                  <a:pt x="57150" y="2731770"/>
                </a:cubicBezTo>
                <a:cubicBezTo>
                  <a:pt x="66221" y="2677346"/>
                  <a:pt x="76196" y="2678446"/>
                  <a:pt x="91440" y="2617470"/>
                </a:cubicBezTo>
                <a:cubicBezTo>
                  <a:pt x="105792" y="2560061"/>
                  <a:pt x="97902" y="2586653"/>
                  <a:pt x="114300" y="2537460"/>
                </a:cubicBezTo>
                <a:cubicBezTo>
                  <a:pt x="135912" y="2386179"/>
                  <a:pt x="132200" y="2447637"/>
                  <a:pt x="114300" y="2205990"/>
                </a:cubicBezTo>
                <a:cubicBezTo>
                  <a:pt x="112865" y="2186616"/>
                  <a:pt x="105617" y="2168072"/>
                  <a:pt x="102870" y="2148840"/>
                </a:cubicBezTo>
                <a:cubicBezTo>
                  <a:pt x="97991" y="2114686"/>
                  <a:pt x="95250" y="2080260"/>
                  <a:pt x="91440" y="2045970"/>
                </a:cubicBezTo>
                <a:cubicBezTo>
                  <a:pt x="91877" y="2036366"/>
                  <a:pt x="84711" y="1827693"/>
                  <a:pt x="114300" y="1748790"/>
                </a:cubicBezTo>
                <a:cubicBezTo>
                  <a:pt x="120283" y="1732836"/>
                  <a:pt x="131177" y="1719024"/>
                  <a:pt x="137160" y="1703070"/>
                </a:cubicBezTo>
                <a:cubicBezTo>
                  <a:pt x="161771" y="1637441"/>
                  <a:pt x="132369" y="1666932"/>
                  <a:pt x="171450" y="1588770"/>
                </a:cubicBezTo>
                <a:cubicBezTo>
                  <a:pt x="179969" y="1571731"/>
                  <a:pt x="194310" y="1558290"/>
                  <a:pt x="205740" y="1543050"/>
                </a:cubicBezTo>
                <a:cubicBezTo>
                  <a:pt x="226112" y="1481935"/>
                  <a:pt x="205328" y="1532238"/>
                  <a:pt x="251460" y="1463040"/>
                </a:cubicBezTo>
                <a:cubicBezTo>
                  <a:pt x="263783" y="1444555"/>
                  <a:pt x="271292" y="1422758"/>
                  <a:pt x="285750" y="1405890"/>
                </a:cubicBezTo>
                <a:cubicBezTo>
                  <a:pt x="294690" y="1395460"/>
                  <a:pt x="310722" y="1393124"/>
                  <a:pt x="320040" y="1383030"/>
                </a:cubicBezTo>
                <a:cubicBezTo>
                  <a:pt x="460761" y="1230582"/>
                  <a:pt x="365961" y="1285774"/>
                  <a:pt x="468630" y="1234440"/>
                </a:cubicBezTo>
                <a:cubicBezTo>
                  <a:pt x="529590" y="1143000"/>
                  <a:pt x="449580" y="1253490"/>
                  <a:pt x="525780" y="1177290"/>
                </a:cubicBezTo>
                <a:cubicBezTo>
                  <a:pt x="604942" y="1098128"/>
                  <a:pt x="465737" y="1192742"/>
                  <a:pt x="605790" y="1108710"/>
                </a:cubicBezTo>
                <a:cubicBezTo>
                  <a:pt x="666750" y="1017270"/>
                  <a:pt x="586740" y="1127760"/>
                  <a:pt x="662940" y="1051560"/>
                </a:cubicBezTo>
                <a:cubicBezTo>
                  <a:pt x="672654" y="1041846"/>
                  <a:pt x="676086" y="1026984"/>
                  <a:pt x="685800" y="1017270"/>
                </a:cubicBezTo>
                <a:cubicBezTo>
                  <a:pt x="695514" y="1007556"/>
                  <a:pt x="709537" y="1003204"/>
                  <a:pt x="720090" y="994410"/>
                </a:cubicBezTo>
                <a:cubicBezTo>
                  <a:pt x="732508" y="984062"/>
                  <a:pt x="742215" y="970764"/>
                  <a:pt x="754380" y="960120"/>
                </a:cubicBezTo>
                <a:cubicBezTo>
                  <a:pt x="772740" y="944055"/>
                  <a:pt x="793170" y="930465"/>
                  <a:pt x="811530" y="914400"/>
                </a:cubicBezTo>
                <a:cubicBezTo>
                  <a:pt x="823695" y="903756"/>
                  <a:pt x="832888" y="889809"/>
                  <a:pt x="845820" y="880110"/>
                </a:cubicBezTo>
                <a:cubicBezTo>
                  <a:pt x="863593" y="866780"/>
                  <a:pt x="883920" y="857250"/>
                  <a:pt x="902970" y="845820"/>
                </a:cubicBezTo>
                <a:cubicBezTo>
                  <a:pt x="914400" y="830580"/>
                  <a:pt x="923790" y="813570"/>
                  <a:pt x="937260" y="800100"/>
                </a:cubicBezTo>
                <a:cubicBezTo>
                  <a:pt x="946974" y="790386"/>
                  <a:pt x="960440" y="785320"/>
                  <a:pt x="971550" y="777240"/>
                </a:cubicBezTo>
                <a:cubicBezTo>
                  <a:pt x="1002363" y="754831"/>
                  <a:pt x="1032510" y="731520"/>
                  <a:pt x="1062990" y="708660"/>
                </a:cubicBezTo>
                <a:cubicBezTo>
                  <a:pt x="1078230" y="697230"/>
                  <a:pt x="1095240" y="687840"/>
                  <a:pt x="1108710" y="674370"/>
                </a:cubicBezTo>
                <a:cubicBezTo>
                  <a:pt x="1120140" y="662940"/>
                  <a:pt x="1129846" y="649475"/>
                  <a:pt x="1143000" y="640080"/>
                </a:cubicBezTo>
                <a:cubicBezTo>
                  <a:pt x="1156865" y="630176"/>
                  <a:pt x="1173480" y="624840"/>
                  <a:pt x="1188720" y="617220"/>
                </a:cubicBezTo>
                <a:cubicBezTo>
                  <a:pt x="1244415" y="533678"/>
                  <a:pt x="1170290" y="632579"/>
                  <a:pt x="1257300" y="560070"/>
                </a:cubicBezTo>
                <a:cubicBezTo>
                  <a:pt x="1267853" y="551276"/>
                  <a:pt x="1269607" y="534574"/>
                  <a:pt x="1280160" y="525780"/>
                </a:cubicBezTo>
                <a:cubicBezTo>
                  <a:pt x="1293250" y="514872"/>
                  <a:pt x="1312015" y="512824"/>
                  <a:pt x="1325880" y="502920"/>
                </a:cubicBezTo>
                <a:cubicBezTo>
                  <a:pt x="1339034" y="493525"/>
                  <a:pt x="1347752" y="478978"/>
                  <a:pt x="1360170" y="468630"/>
                </a:cubicBezTo>
                <a:cubicBezTo>
                  <a:pt x="1370723" y="459836"/>
                  <a:pt x="1383470" y="454012"/>
                  <a:pt x="1394460" y="445770"/>
                </a:cubicBezTo>
                <a:cubicBezTo>
                  <a:pt x="1413977" y="431132"/>
                  <a:pt x="1431311" y="413582"/>
                  <a:pt x="1451610" y="400050"/>
                </a:cubicBezTo>
                <a:cubicBezTo>
                  <a:pt x="1465787" y="390599"/>
                  <a:pt x="1483465" y="387094"/>
                  <a:pt x="1497330" y="377190"/>
                </a:cubicBezTo>
                <a:cubicBezTo>
                  <a:pt x="1510484" y="367795"/>
                  <a:pt x="1519347" y="353420"/>
                  <a:pt x="1531620" y="342900"/>
                </a:cubicBezTo>
                <a:cubicBezTo>
                  <a:pt x="1575655" y="305155"/>
                  <a:pt x="1566429" y="312247"/>
                  <a:pt x="1611630" y="297180"/>
                </a:cubicBezTo>
                <a:cubicBezTo>
                  <a:pt x="1636909" y="271901"/>
                  <a:pt x="1648384" y="255943"/>
                  <a:pt x="1680210" y="240030"/>
                </a:cubicBezTo>
                <a:cubicBezTo>
                  <a:pt x="1714677" y="222797"/>
                  <a:pt x="1776389" y="220125"/>
                  <a:pt x="1805940" y="217170"/>
                </a:cubicBezTo>
                <a:cubicBezTo>
                  <a:pt x="2033728" y="194391"/>
                  <a:pt x="1860229" y="217579"/>
                  <a:pt x="2023110" y="194310"/>
                </a:cubicBezTo>
                <a:cubicBezTo>
                  <a:pt x="2101780" y="154975"/>
                  <a:pt x="2054792" y="171687"/>
                  <a:pt x="2183130" y="160020"/>
                </a:cubicBezTo>
                <a:cubicBezTo>
                  <a:pt x="2228820" y="155866"/>
                  <a:pt x="2274692" y="153656"/>
                  <a:pt x="2320290" y="148590"/>
                </a:cubicBezTo>
                <a:cubicBezTo>
                  <a:pt x="2343324" y="146031"/>
                  <a:pt x="2365799" y="139357"/>
                  <a:pt x="2388870" y="137160"/>
                </a:cubicBezTo>
                <a:cubicBezTo>
                  <a:pt x="2445889" y="131730"/>
                  <a:pt x="2503170" y="129540"/>
                  <a:pt x="2560320" y="125730"/>
                </a:cubicBezTo>
                <a:cubicBezTo>
                  <a:pt x="2703248" y="89998"/>
                  <a:pt x="2525547" y="135665"/>
                  <a:pt x="2640330" y="102870"/>
                </a:cubicBezTo>
                <a:cubicBezTo>
                  <a:pt x="2655435" y="98554"/>
                  <a:pt x="2670945" y="95756"/>
                  <a:pt x="2686050" y="91440"/>
                </a:cubicBezTo>
                <a:cubicBezTo>
                  <a:pt x="2697635" y="88130"/>
                  <a:pt x="2708755" y="83320"/>
                  <a:pt x="2720340" y="80010"/>
                </a:cubicBezTo>
                <a:cubicBezTo>
                  <a:pt x="2735445" y="75694"/>
                  <a:pt x="2750955" y="72896"/>
                  <a:pt x="2766060" y="68580"/>
                </a:cubicBezTo>
                <a:cubicBezTo>
                  <a:pt x="2816178" y="54261"/>
                  <a:pt x="2825112" y="41699"/>
                  <a:pt x="2891790" y="34290"/>
                </a:cubicBezTo>
                <a:lnTo>
                  <a:pt x="2994660" y="22860"/>
                </a:lnTo>
                <a:cubicBezTo>
                  <a:pt x="3021393" y="19518"/>
                  <a:pt x="3047966" y="14991"/>
                  <a:pt x="3074670" y="11430"/>
                </a:cubicBezTo>
                <a:lnTo>
                  <a:pt x="3166110" y="0"/>
                </a:lnTo>
                <a:cubicBezTo>
                  <a:pt x="3219450" y="3810"/>
                  <a:pt x="3273067" y="4797"/>
                  <a:pt x="3326130" y="11430"/>
                </a:cubicBezTo>
                <a:cubicBezTo>
                  <a:pt x="3364684" y="16249"/>
                  <a:pt x="3401813" y="29999"/>
                  <a:pt x="3440430" y="34290"/>
                </a:cubicBezTo>
                <a:lnTo>
                  <a:pt x="3543300" y="45720"/>
                </a:lnTo>
                <a:lnTo>
                  <a:pt x="3851910" y="34290"/>
                </a:lnTo>
                <a:cubicBezTo>
                  <a:pt x="4023150" y="26136"/>
                  <a:pt x="3971595" y="40115"/>
                  <a:pt x="4057650" y="11430"/>
                </a:cubicBezTo>
                <a:cubicBezTo>
                  <a:pt x="4414281" y="38863"/>
                  <a:pt x="3992242" y="11430"/>
                  <a:pt x="4674870" y="11430"/>
                </a:cubicBezTo>
                <a:cubicBezTo>
                  <a:pt x="4722107" y="11430"/>
                  <a:pt x="4674870" y="28575"/>
                  <a:pt x="4686300" y="34290"/>
                </a:cubicBezTo>
                <a:close/>
              </a:path>
            </a:pathLst>
          </a:custGeom>
          <a:solidFill>
            <a:srgbClr val="3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9188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91368" y="1676400"/>
            <a:ext cx="6885832" cy="3981243"/>
            <a:chOff x="1191368" y="1257686"/>
            <a:chExt cx="6885832" cy="3981243"/>
          </a:xfrm>
        </p:grpSpPr>
        <p:pic>
          <p:nvPicPr>
            <p:cNvPr id="1030" name="Picture 6" descr="http://2.bp.blogspot.com/-d_zWhTiQ1fk/T8x-HD6JU-I/AAAAAAAABEQ/ewuv2olBj-k/s1600/image00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1368" y="1269621"/>
              <a:ext cx="2466230" cy="3138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191369" y="4038600"/>
              <a:ext cx="2466232" cy="120032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Candara" panose="020E0502030303020204" pitchFamily="34" charset="0"/>
                </a:rPr>
                <a:t>Dr. Victor </a:t>
              </a:r>
              <a:r>
                <a:rPr lang="en-US" sz="2400" b="1" dirty="0" err="1">
                  <a:solidFill>
                    <a:prstClr val="white"/>
                  </a:solidFill>
                  <a:latin typeface="Candara" panose="020E0502030303020204" pitchFamily="34" charset="0"/>
                </a:rPr>
                <a:t>Eisenmenger</a:t>
              </a:r>
              <a:endParaRPr lang="en-US" sz="2400" b="1" dirty="0">
                <a:solidFill>
                  <a:prstClr val="white"/>
                </a:solidFill>
                <a:latin typeface="Candara" panose="020E0502030303020204" pitchFamily="34" charset="0"/>
              </a:endParaRPr>
            </a:p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Candara" panose="020E0502030303020204" pitchFamily="34" charset="0"/>
                </a:rPr>
                <a:t>1864 - 1932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657600" y="1257686"/>
              <a:ext cx="4419600" cy="3970318"/>
              <a:chOff x="3657600" y="1257686"/>
              <a:chExt cx="4419600" cy="3970318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3657600" y="1257686"/>
                <a:ext cx="4419600" cy="39703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C00000"/>
                    </a:solidFill>
                    <a:latin typeface="Corbel" panose="020B0503020204020204" pitchFamily="34" charset="0"/>
                  </a:rPr>
                  <a:t>  1897 </a:t>
                </a:r>
                <a:endParaRPr lang="en-US" sz="2800" b="1" dirty="0">
                  <a:solidFill>
                    <a:srgbClr val="C00000"/>
                  </a:solidFill>
                  <a:latin typeface="Corbel" panose="020B0503020204020204" pitchFamily="34" charset="0"/>
                </a:endParaRPr>
              </a:p>
              <a:p>
                <a:r>
                  <a:rPr lang="en-US" sz="2800" b="1" dirty="0" smtClean="0">
                    <a:solidFill>
                      <a:prstClr val="black"/>
                    </a:solidFill>
                    <a:latin typeface="Corbel" panose="020B0503020204020204" pitchFamily="34" charset="0"/>
                  </a:rPr>
                  <a:t>  Irreversible </a:t>
                </a:r>
                <a:r>
                  <a:rPr lang="en-US" sz="2800" b="1" dirty="0">
                    <a:solidFill>
                      <a:prstClr val="black"/>
                    </a:solidFill>
                    <a:latin typeface="Corbel" panose="020B0503020204020204" pitchFamily="34" charset="0"/>
                  </a:rPr>
                  <a:t>pulmonary </a:t>
                </a:r>
                <a:r>
                  <a:rPr lang="en-US" sz="2800" b="1" dirty="0" smtClean="0">
                    <a:solidFill>
                      <a:prstClr val="black"/>
                    </a:solidFill>
                    <a:latin typeface="Corbel" panose="020B0503020204020204" pitchFamily="34" charset="0"/>
                  </a:rPr>
                  <a:t>    </a:t>
                </a:r>
              </a:p>
              <a:p>
                <a:r>
                  <a:rPr lang="en-US" sz="2800" b="1" dirty="0">
                    <a:solidFill>
                      <a:prstClr val="black"/>
                    </a:solidFill>
                    <a:latin typeface="Corbel" panose="020B0503020204020204" pitchFamily="34" charset="0"/>
                  </a:rPr>
                  <a:t> </a:t>
                </a:r>
                <a:r>
                  <a:rPr lang="en-US" sz="2800" b="1" dirty="0" smtClean="0">
                    <a:solidFill>
                      <a:prstClr val="black"/>
                    </a:solidFill>
                    <a:latin typeface="Corbel" panose="020B0503020204020204" pitchFamily="34" charset="0"/>
                  </a:rPr>
                  <a:t> vascular </a:t>
                </a:r>
                <a:r>
                  <a:rPr lang="en-US" sz="2800" b="1" dirty="0">
                    <a:solidFill>
                      <a:prstClr val="black"/>
                    </a:solidFill>
                    <a:latin typeface="Corbel" panose="020B0503020204020204" pitchFamily="34" charset="0"/>
                  </a:rPr>
                  <a:t>disease </a:t>
                </a:r>
              </a:p>
              <a:p>
                <a:r>
                  <a:rPr lang="en-US" sz="2800" b="1" dirty="0" smtClean="0">
                    <a:solidFill>
                      <a:prstClr val="black"/>
                    </a:solidFill>
                    <a:latin typeface="Corbel" panose="020B0503020204020204" pitchFamily="34" charset="0"/>
                  </a:rPr>
                  <a:t>  in </a:t>
                </a:r>
                <a:r>
                  <a:rPr lang="en-US" sz="2800" b="1" dirty="0">
                    <a:solidFill>
                      <a:prstClr val="black"/>
                    </a:solidFill>
                    <a:latin typeface="Corbel" panose="020B0503020204020204" pitchFamily="34" charset="0"/>
                  </a:rPr>
                  <a:t>a 32 year old man with </a:t>
                </a:r>
                <a:r>
                  <a:rPr lang="en-US" sz="2800" b="1" dirty="0" smtClean="0">
                    <a:solidFill>
                      <a:prstClr val="black"/>
                    </a:solidFill>
                    <a:latin typeface="Corbel" panose="020B0503020204020204" pitchFamily="34" charset="0"/>
                  </a:rPr>
                  <a:t>   </a:t>
                </a:r>
              </a:p>
              <a:p>
                <a:r>
                  <a:rPr lang="en-US" sz="2800" b="1" dirty="0">
                    <a:solidFill>
                      <a:prstClr val="black"/>
                    </a:solidFill>
                    <a:latin typeface="Corbel" panose="020B0503020204020204" pitchFamily="34" charset="0"/>
                  </a:rPr>
                  <a:t> </a:t>
                </a:r>
                <a:r>
                  <a:rPr lang="en-US" sz="2800" b="1" dirty="0" smtClean="0">
                    <a:solidFill>
                      <a:prstClr val="black"/>
                    </a:solidFill>
                    <a:latin typeface="Corbel" panose="020B0503020204020204" pitchFamily="34" charset="0"/>
                  </a:rPr>
                  <a:t> non-restrictive VSD</a:t>
                </a:r>
              </a:p>
              <a:p>
                <a:endParaRPr lang="en-US" sz="2800" b="1" dirty="0" smtClean="0">
                  <a:solidFill>
                    <a:prstClr val="black"/>
                  </a:solidFill>
                  <a:latin typeface="Corbel" panose="020B0503020204020204" pitchFamily="34" charset="0"/>
                </a:endParaRPr>
              </a:p>
              <a:p>
                <a:endParaRPr lang="en-US" sz="2800" b="1" dirty="0">
                  <a:solidFill>
                    <a:prstClr val="black"/>
                  </a:solidFill>
                  <a:latin typeface="Corbel" panose="020B0503020204020204" pitchFamily="34" charset="0"/>
                </a:endParaRPr>
              </a:p>
              <a:p>
                <a:endParaRPr lang="en-US" sz="2800" b="1" dirty="0">
                  <a:solidFill>
                    <a:prstClr val="black"/>
                  </a:solidFill>
                  <a:latin typeface="Corbel" panose="020B0503020204020204" pitchFamily="34" charset="0"/>
                </a:endParaRPr>
              </a:p>
              <a:p>
                <a:endParaRPr lang="en-US" sz="2800" b="1" dirty="0" smtClean="0">
                  <a:solidFill>
                    <a:prstClr val="black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99" t="24966" r="20625" b="15334"/>
              <a:stretch/>
            </p:blipFill>
            <p:spPr bwMode="auto">
              <a:xfrm>
                <a:off x="4953000" y="3418873"/>
                <a:ext cx="1371600" cy="1676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6544333" y="149183"/>
            <a:ext cx="2438400" cy="1107996"/>
            <a:chOff x="5791200" y="207258"/>
            <a:chExt cx="2438400" cy="1107996"/>
          </a:xfrm>
        </p:grpSpPr>
        <p:sp>
          <p:nvSpPr>
            <p:cNvPr id="12" name="Rectangle 11"/>
            <p:cNvSpPr/>
            <p:nvPr/>
          </p:nvSpPr>
          <p:spPr>
            <a:xfrm>
              <a:off x="5791200" y="207258"/>
              <a:ext cx="2438400" cy="1107996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FFF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FFFF"/>
                  </a:solidFill>
                </a:rPr>
                <a:t>Cyanotic CHD   </a:t>
              </a:r>
              <a:endParaRPr lang="en-US" sz="2800" b="1" dirty="0">
                <a:solidFill>
                  <a:srgbClr val="FFFF00"/>
                </a:solidFill>
              </a:endParaRPr>
            </a:p>
            <a:p>
              <a:pPr algn="ctr"/>
              <a:endParaRPr lang="en-US" sz="3800" b="1" dirty="0" smtClean="0">
                <a:solidFill>
                  <a:srgbClr val="00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919492" y="703181"/>
              <a:ext cx="1079142" cy="461665"/>
            </a:xfrm>
            <a:prstGeom prst="rect">
              <a:avLst/>
            </a:prstGeom>
            <a:solidFill>
              <a:srgbClr val="680000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↓</a:t>
              </a:r>
              <a:r>
                <a:rPr lang="en-US" sz="2400" b="1" dirty="0">
                  <a:solidFill>
                    <a:prstClr val="white"/>
                  </a:solidFill>
                </a:rPr>
                <a:t> PBF </a:t>
              </a:r>
              <a:endParaRPr lang="en-IN" altLang="en-US" sz="2400" b="1" kern="0" dirty="0">
                <a:solidFill>
                  <a:prstClr val="white"/>
                </a:solidFill>
                <a:cs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987345" y="685800"/>
              <a:ext cx="1141927" cy="4616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PAH</a:t>
              </a:r>
              <a:endParaRPr lang="en-IN" sz="2400" dirty="0">
                <a:solidFill>
                  <a:srgbClr val="00FFFF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609600" y="380015"/>
            <a:ext cx="5562600" cy="646331"/>
          </a:xfrm>
          <a:prstGeom prst="rect">
            <a:avLst/>
          </a:prstGeom>
          <a:solidFill>
            <a:srgbClr val="6800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C000"/>
                </a:solidFill>
                <a:latin typeface="Candara" panose="020E0502030303020204" pitchFamily="34" charset="0"/>
              </a:rPr>
              <a:t>Eisenmenger</a:t>
            </a:r>
            <a:r>
              <a:rPr lang="en-US" sz="3600" b="1" dirty="0">
                <a:solidFill>
                  <a:srgbClr val="FFC000"/>
                </a:solidFill>
                <a:latin typeface="Candara" panose="020E0502030303020204" pitchFamily="34" charset="0"/>
              </a:rPr>
              <a:t> </a:t>
            </a:r>
            <a:r>
              <a:rPr lang="en-US" sz="36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 physiology</a:t>
            </a:r>
            <a:endParaRPr lang="en-IN" sz="36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43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2" y="1440361"/>
            <a:ext cx="22135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00FFFF"/>
                </a:solidFill>
              </a:rPr>
              <a:t>Cyanosis</a:t>
            </a:r>
            <a:endParaRPr lang="en-IN" sz="4400" dirty="0">
              <a:solidFill>
                <a:srgbClr val="FFFF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5798" y="5171184"/>
            <a:ext cx="753732" cy="926455"/>
            <a:chOff x="6899488" y="436223"/>
            <a:chExt cx="770341" cy="1319513"/>
          </a:xfrm>
        </p:grpSpPr>
        <p:pic>
          <p:nvPicPr>
            <p:cNvPr id="6" name="Picture 2" descr="https://encrypted-tbn2.gstatic.com/images?q=tbn:ANd9GcRlc7sPHO8OWwXSa1qD-Wsn9VWqEJBROGdR78oDl1G4D3Es_uK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1" y="436223"/>
              <a:ext cx="700912" cy="802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899488" y="1229711"/>
              <a:ext cx="770341" cy="526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  <a:latin typeface="Berlin Sans FB" panose="020E0602020502020306" pitchFamily="34" charset="0"/>
                </a:rPr>
                <a:t>Pearl </a:t>
              </a:r>
              <a:endParaRPr lang="en-IN" dirty="0">
                <a:solidFill>
                  <a:srgbClr val="FFFF00"/>
                </a:solidFill>
                <a:latin typeface="Berlin Sans FB" panose="020E0602020502020306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405566" y="5171182"/>
            <a:ext cx="7086601" cy="107721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 </a:t>
            </a:r>
            <a:r>
              <a:rPr lang="en-US" altLang="en-US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anose="020E0602020502020306" pitchFamily="34" charset="0"/>
                <a:cs typeface="Arial"/>
              </a:rPr>
              <a:t>Cyanosis in </a:t>
            </a:r>
            <a:r>
              <a:rPr lang="en-US" altLang="en-US" sz="3200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anose="020E0602020502020306" pitchFamily="34" charset="0"/>
                <a:cs typeface="Arial"/>
              </a:rPr>
              <a:t>Eisenmenger</a:t>
            </a:r>
            <a:r>
              <a:rPr lang="en-US" altLang="en-US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anose="020E0602020502020306" pitchFamily="34" charset="0"/>
                <a:cs typeface="Arial"/>
              </a:rPr>
              <a:t> physiology </a:t>
            </a:r>
          </a:p>
          <a:p>
            <a:pPr algn="ctr"/>
            <a:r>
              <a:rPr lang="en-US" altLang="en-US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anose="020E0602020502020306" pitchFamily="34" charset="0"/>
                <a:cs typeface="Arial"/>
              </a:rPr>
              <a:t>is </a:t>
            </a:r>
            <a:r>
              <a:rPr lang="en-US" altLang="en-US" sz="3200" u="sng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anose="020E0602020502020306" pitchFamily="34" charset="0"/>
                <a:cs typeface="Arial"/>
              </a:rPr>
              <a:t>NOT</a:t>
            </a:r>
            <a:r>
              <a:rPr lang="en-US" altLang="en-US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anose="020E0602020502020306" pitchFamily="34" charset="0"/>
                <a:cs typeface="Arial"/>
              </a:rPr>
              <a:t> always late in life</a:t>
            </a:r>
            <a:endParaRPr lang="en-IN" dirty="0">
              <a:solidFill>
                <a:prstClr val="black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8600" y="2246295"/>
            <a:ext cx="8601818" cy="954107"/>
            <a:chOff x="228600" y="2133600"/>
            <a:chExt cx="8601818" cy="954107"/>
          </a:xfrm>
        </p:grpSpPr>
        <p:sp>
          <p:nvSpPr>
            <p:cNvPr id="3" name="Rectangle 2"/>
            <p:cNvSpPr/>
            <p:nvPr/>
          </p:nvSpPr>
          <p:spPr>
            <a:xfrm>
              <a:off x="600818" y="2133600"/>
              <a:ext cx="82296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altLang="en-US" sz="2800" b="1" kern="0" dirty="0" err="1" smtClean="0">
                  <a:solidFill>
                    <a:prstClr val="white"/>
                  </a:solidFill>
                  <a:cs typeface="Arial"/>
                  <a:sym typeface="Wingdings"/>
                </a:rPr>
                <a:t>Eisenmenger</a:t>
              </a:r>
              <a:r>
                <a:rPr lang="en-IN" altLang="en-US" sz="2800" b="1" kern="0" dirty="0" smtClean="0">
                  <a:solidFill>
                    <a:prstClr val="white"/>
                  </a:solidFill>
                  <a:cs typeface="Arial"/>
                  <a:sym typeface="Wingdings"/>
                </a:rPr>
                <a:t> physiology is not confined to shunt </a:t>
              </a:r>
            </a:p>
            <a:p>
              <a:r>
                <a:rPr lang="en-IN" altLang="en-US" sz="2800" b="1" kern="0" dirty="0" smtClean="0">
                  <a:solidFill>
                    <a:prstClr val="white"/>
                  </a:solidFill>
                  <a:cs typeface="Arial"/>
                  <a:sym typeface="Wingdings"/>
                </a:rPr>
                <a:t>in atrial</a:t>
              </a:r>
              <a:r>
                <a:rPr lang="en-IN" altLang="en-US" sz="2800" b="1" kern="0" dirty="0">
                  <a:solidFill>
                    <a:prstClr val="white"/>
                  </a:solidFill>
                  <a:cs typeface="Arial"/>
                  <a:sym typeface="Wingdings"/>
                </a:rPr>
                <a:t>, ventricular and pulmonary artery level alone</a:t>
              </a:r>
              <a:r>
                <a:rPr lang="en-IN" altLang="en-US" sz="2800" b="1" kern="0" dirty="0" smtClean="0">
                  <a:solidFill>
                    <a:prstClr val="white"/>
                  </a:solidFill>
                  <a:cs typeface="Arial"/>
                  <a:sym typeface="Wingdings"/>
                </a:rPr>
                <a:t>.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8600" y="2133600"/>
              <a:ext cx="37221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3200" b="1" kern="0" dirty="0">
                  <a:solidFill>
                    <a:srgbClr val="FF0000"/>
                  </a:solidFill>
                  <a:cs typeface="Arial"/>
                  <a:sym typeface="Wingdings"/>
                </a:rPr>
                <a:t></a:t>
              </a:r>
              <a:endParaRPr lang="en-IN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8600" y="3369886"/>
            <a:ext cx="8605628" cy="1430715"/>
            <a:chOff x="228600" y="3230880"/>
            <a:chExt cx="8605628" cy="1430715"/>
          </a:xfrm>
        </p:grpSpPr>
        <p:sp>
          <p:nvSpPr>
            <p:cNvPr id="9" name="Rectangle 8"/>
            <p:cNvSpPr/>
            <p:nvPr/>
          </p:nvSpPr>
          <p:spPr>
            <a:xfrm>
              <a:off x="228600" y="3230880"/>
              <a:ext cx="37221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3200" b="1" kern="0" dirty="0">
                  <a:solidFill>
                    <a:srgbClr val="FF0000"/>
                  </a:solidFill>
                  <a:cs typeface="Arial"/>
                  <a:sym typeface="Wingdings"/>
                </a:rPr>
                <a:t></a:t>
              </a:r>
              <a:endParaRPr lang="en-IN" sz="3200" dirty="0">
                <a:solidFill>
                  <a:srgbClr val="FF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04628" y="3276600"/>
              <a:ext cx="822960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altLang="en-US" sz="2800" b="1" kern="0" dirty="0">
                  <a:solidFill>
                    <a:prstClr val="white"/>
                  </a:solidFill>
                  <a:cs typeface="Arial"/>
                  <a:sym typeface="Wingdings"/>
                </a:rPr>
                <a:t>Pulmonary vascular obstructive disease </a:t>
              </a:r>
            </a:p>
            <a:p>
              <a:r>
                <a:rPr lang="en-IN" altLang="en-US" sz="2800" b="1" kern="0" dirty="0">
                  <a:solidFill>
                    <a:prstClr val="white"/>
                  </a:solidFill>
                  <a:cs typeface="Arial"/>
                  <a:sym typeface="Wingdings"/>
                </a:rPr>
                <a:t>can occur very early in </a:t>
              </a:r>
              <a:r>
                <a:rPr lang="en-IN" altLang="en-US" sz="2800" b="1" kern="0" dirty="0">
                  <a:solidFill>
                    <a:srgbClr val="FFC000"/>
                  </a:solidFill>
                  <a:cs typeface="Arial"/>
                  <a:sym typeface="Wingdings"/>
                </a:rPr>
                <a:t>Transposition physiology</a:t>
              </a:r>
              <a:r>
                <a:rPr lang="en-IN" altLang="en-US" sz="2800" b="1" kern="0" dirty="0">
                  <a:solidFill>
                    <a:prstClr val="white"/>
                  </a:solidFill>
                  <a:cs typeface="Arial"/>
                  <a:sym typeface="Wingdings"/>
                </a:rPr>
                <a:t>, </a:t>
              </a:r>
            </a:p>
            <a:p>
              <a:r>
                <a:rPr lang="en-IN" altLang="en-US" sz="2800" b="1" kern="0" dirty="0" err="1">
                  <a:solidFill>
                    <a:prstClr val="white"/>
                  </a:solidFill>
                  <a:cs typeface="Arial"/>
                  <a:sym typeface="Wingdings"/>
                </a:rPr>
                <a:t>ie</a:t>
              </a:r>
              <a:r>
                <a:rPr lang="en-IN" altLang="en-US" sz="2800" b="1" kern="0" dirty="0">
                  <a:solidFill>
                    <a:prstClr val="white"/>
                  </a:solidFill>
                  <a:cs typeface="Arial"/>
                  <a:sym typeface="Wingdings"/>
                </a:rPr>
                <a:t>., Cyanosis with </a:t>
              </a:r>
              <a:r>
                <a:rPr lang="en-US" sz="2800" b="1" dirty="0">
                  <a:solidFill>
                    <a:srgbClr val="66FF33"/>
                  </a:solidFill>
                </a:rPr>
                <a:t>↑ </a:t>
              </a:r>
              <a:r>
                <a:rPr lang="en-US" sz="2800" b="1" dirty="0">
                  <a:solidFill>
                    <a:srgbClr val="FFC000"/>
                  </a:solidFill>
                </a:rPr>
                <a:t>PBF</a:t>
              </a:r>
              <a:endParaRPr lang="en-IN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544333" y="149183"/>
            <a:ext cx="2438400" cy="1107996"/>
            <a:chOff x="5791200" y="207258"/>
            <a:chExt cx="2438400" cy="1107996"/>
          </a:xfrm>
        </p:grpSpPr>
        <p:sp>
          <p:nvSpPr>
            <p:cNvPr id="19" name="Rectangle 18"/>
            <p:cNvSpPr/>
            <p:nvPr/>
          </p:nvSpPr>
          <p:spPr>
            <a:xfrm>
              <a:off x="5791200" y="207258"/>
              <a:ext cx="2438400" cy="1107996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FFF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FFFF"/>
                  </a:solidFill>
                </a:rPr>
                <a:t>Cyanotic CHD   </a:t>
              </a:r>
              <a:endParaRPr lang="en-US" sz="2800" b="1" dirty="0">
                <a:solidFill>
                  <a:srgbClr val="FFFF00"/>
                </a:solidFill>
              </a:endParaRPr>
            </a:p>
            <a:p>
              <a:pPr algn="ctr"/>
              <a:endParaRPr lang="en-US" sz="3800" b="1" dirty="0" smtClean="0">
                <a:solidFill>
                  <a:srgbClr val="00FFFF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919492" y="703181"/>
              <a:ext cx="1079142" cy="461665"/>
            </a:xfrm>
            <a:prstGeom prst="rect">
              <a:avLst/>
            </a:prstGeom>
            <a:solidFill>
              <a:srgbClr val="680000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↓</a:t>
              </a:r>
              <a:r>
                <a:rPr lang="en-US" sz="2400" b="1" dirty="0">
                  <a:solidFill>
                    <a:prstClr val="white"/>
                  </a:solidFill>
                </a:rPr>
                <a:t> PBF </a:t>
              </a:r>
              <a:endParaRPr lang="en-IN" altLang="en-US" sz="2400" b="1" kern="0" dirty="0">
                <a:solidFill>
                  <a:prstClr val="white"/>
                </a:solidFill>
                <a:cs typeface="Arial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987345" y="685800"/>
              <a:ext cx="1141927" cy="4616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PAH</a:t>
              </a:r>
              <a:endParaRPr lang="en-IN" sz="2400" dirty="0">
                <a:solidFill>
                  <a:srgbClr val="00FFFF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609600" y="380015"/>
            <a:ext cx="5562600" cy="646331"/>
          </a:xfrm>
          <a:prstGeom prst="rect">
            <a:avLst/>
          </a:prstGeom>
          <a:solidFill>
            <a:srgbClr val="6800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C000"/>
                </a:solidFill>
                <a:latin typeface="Candara" panose="020E0502030303020204" pitchFamily="34" charset="0"/>
              </a:rPr>
              <a:t>Eisenmenger</a:t>
            </a:r>
            <a:r>
              <a:rPr lang="en-US" sz="3600" b="1" dirty="0">
                <a:solidFill>
                  <a:srgbClr val="FFC000"/>
                </a:solidFill>
                <a:latin typeface="Candara" panose="020E0502030303020204" pitchFamily="34" charset="0"/>
              </a:rPr>
              <a:t> </a:t>
            </a:r>
            <a:r>
              <a:rPr lang="en-US" sz="36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 physiology</a:t>
            </a:r>
            <a:endParaRPr lang="en-IN" sz="36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86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3263350" y="2025134"/>
            <a:ext cx="2379498" cy="2588060"/>
            <a:chOff x="3303667" y="1150441"/>
            <a:chExt cx="2379498" cy="2588060"/>
          </a:xfrm>
        </p:grpSpPr>
        <p:sp>
          <p:nvSpPr>
            <p:cNvPr id="3" name="Rectangle 2"/>
            <p:cNvSpPr/>
            <p:nvPr/>
          </p:nvSpPr>
          <p:spPr>
            <a:xfrm>
              <a:off x="3303667" y="2907504"/>
              <a:ext cx="237949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dirty="0" smtClean="0">
                  <a:solidFill>
                    <a:srgbClr val="00FFFF"/>
                  </a:solidFill>
                </a:rPr>
                <a:t>Cyanotic</a:t>
              </a:r>
              <a:endParaRPr lang="en-IN" sz="4800" b="1" dirty="0">
                <a:solidFill>
                  <a:srgbClr val="00FFFF"/>
                </a:solidFill>
              </a:endParaRPr>
            </a:p>
          </p:txBody>
        </p:sp>
        <p:cxnSp>
          <p:nvCxnSpPr>
            <p:cNvPr id="11" name="Straight Arrow Connector 10"/>
            <p:cNvCxnSpPr>
              <a:endCxn id="3" idx="0"/>
            </p:cNvCxnSpPr>
            <p:nvPr/>
          </p:nvCxnSpPr>
          <p:spPr>
            <a:xfrm flipH="1">
              <a:off x="4493416" y="1150441"/>
              <a:ext cx="2384" cy="1757063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457200" y="2025134"/>
            <a:ext cx="3998283" cy="2394466"/>
            <a:chOff x="497517" y="1226641"/>
            <a:chExt cx="3998283" cy="2394466"/>
          </a:xfrm>
        </p:grpSpPr>
        <p:sp>
          <p:nvSpPr>
            <p:cNvPr id="4" name="Rectangle 3"/>
            <p:cNvSpPr/>
            <p:nvPr/>
          </p:nvSpPr>
          <p:spPr>
            <a:xfrm>
              <a:off x="497517" y="1868269"/>
              <a:ext cx="268567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dirty="0" err="1" smtClean="0">
                  <a:solidFill>
                    <a:srgbClr val="FFC000"/>
                  </a:solidFill>
                </a:rPr>
                <a:t>Acyanotic</a:t>
              </a:r>
              <a:endParaRPr lang="en-IN" sz="4800" b="1" dirty="0">
                <a:solidFill>
                  <a:srgbClr val="FFC000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2151508" y="1226641"/>
              <a:ext cx="2344292" cy="60192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525253" y="2667000"/>
              <a:ext cx="2199512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smtClean="0">
                  <a:solidFill>
                    <a:prstClr val="white"/>
                  </a:solidFill>
                </a:rPr>
                <a:t> Shunt lesions</a:t>
              </a:r>
            </a:p>
            <a:p>
              <a:pPr algn="ctr"/>
              <a:r>
                <a:rPr lang="en-US" sz="2800" dirty="0" smtClean="0">
                  <a:solidFill>
                    <a:prstClr val="white"/>
                  </a:solidFill>
                </a:rPr>
                <a:t>(mostly)</a:t>
              </a:r>
              <a:endParaRPr lang="en-IN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484750" y="2025134"/>
            <a:ext cx="3961342" cy="2865060"/>
            <a:chOff x="4525067" y="1226641"/>
            <a:chExt cx="3961342" cy="2865060"/>
          </a:xfrm>
        </p:grpSpPr>
        <p:sp>
          <p:nvSpPr>
            <p:cNvPr id="5" name="Rectangle 4"/>
            <p:cNvSpPr/>
            <p:nvPr/>
          </p:nvSpPr>
          <p:spPr>
            <a:xfrm>
              <a:off x="6212517" y="1907976"/>
              <a:ext cx="227389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dirty="0" err="1" smtClean="0">
                  <a:solidFill>
                    <a:srgbClr val="FF3B3B"/>
                  </a:solidFill>
                </a:rPr>
                <a:t>Stenotic</a:t>
              </a:r>
              <a:endParaRPr lang="en-IN" sz="4800" b="1" dirty="0">
                <a:solidFill>
                  <a:srgbClr val="FF3B3B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4525067" y="1226641"/>
              <a:ext cx="2169103" cy="757534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6415999" y="2706706"/>
              <a:ext cx="2006318" cy="1384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smtClean="0">
                  <a:solidFill>
                    <a:prstClr val="white"/>
                  </a:solidFill>
                </a:rPr>
                <a:t>Outflow &amp;</a:t>
              </a:r>
            </a:p>
            <a:p>
              <a:pPr algn="ctr"/>
              <a:r>
                <a:rPr lang="en-US" sz="2800" dirty="0" smtClean="0">
                  <a:solidFill>
                    <a:prstClr val="white"/>
                  </a:solidFill>
                </a:rPr>
                <a:t>Arterial</a:t>
              </a:r>
            </a:p>
            <a:p>
              <a:pPr algn="ctr"/>
              <a:r>
                <a:rPr lang="en-US" sz="2800" dirty="0" smtClean="0">
                  <a:solidFill>
                    <a:prstClr val="white"/>
                  </a:solidFill>
                </a:rPr>
                <a:t>obstructions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25730" y="1255693"/>
            <a:ext cx="8991600" cy="76944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prstClr val="white"/>
                </a:solidFill>
              </a:rPr>
              <a:t>Congenital Heart Disease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97463" y="4419600"/>
            <a:ext cx="3711272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FFFF"/>
                </a:solidFill>
                <a:latin typeface="+mj-lt"/>
              </a:rPr>
              <a:t> Congenital </a:t>
            </a:r>
          </a:p>
          <a:p>
            <a:pPr algn="ctr"/>
            <a:r>
              <a:rPr lang="en-US" sz="4800" b="1" dirty="0" smtClean="0">
                <a:solidFill>
                  <a:srgbClr val="00FFFF"/>
                </a:solidFill>
                <a:latin typeface="+mj-lt"/>
              </a:rPr>
              <a:t>Heart </a:t>
            </a:r>
            <a:r>
              <a:rPr lang="en-US" sz="4800" b="1" dirty="0">
                <a:solidFill>
                  <a:srgbClr val="00FFFF"/>
                </a:solidFill>
                <a:latin typeface="+mj-lt"/>
              </a:rPr>
              <a:t>Disease</a:t>
            </a:r>
          </a:p>
        </p:txBody>
      </p:sp>
    </p:spTree>
    <p:extLst>
      <p:ext uri="{BB962C8B-B14F-4D97-AF65-F5344CB8AC3E}">
        <p14:creationId xmlns:p14="http://schemas.microsoft.com/office/powerpoint/2010/main" val="276754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1" y="2398455"/>
            <a:ext cx="834900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 kern="0" dirty="0">
                <a:solidFill>
                  <a:srgbClr val="FF0000"/>
                </a:solidFill>
                <a:cs typeface="Arial"/>
                <a:sym typeface="Wingdings"/>
              </a:rPr>
              <a:t> </a:t>
            </a:r>
            <a:r>
              <a:rPr lang="en-US" altLang="en-US" sz="3200" b="1" kern="0" dirty="0" smtClean="0">
                <a:solidFill>
                  <a:srgbClr val="FFFFCC"/>
                </a:solidFill>
                <a:cs typeface="Arial"/>
                <a:sym typeface="Wingdings"/>
              </a:rPr>
              <a:t>ASD / VSD / PDA </a:t>
            </a:r>
            <a:r>
              <a:rPr lang="en-US" altLang="en-US" sz="3200" b="1" kern="0" dirty="0">
                <a:solidFill>
                  <a:srgbClr val="FFFFCC"/>
                </a:solidFill>
                <a:cs typeface="Arial"/>
                <a:sym typeface="Wingdings"/>
              </a:rPr>
              <a:t>/</a:t>
            </a:r>
            <a:r>
              <a:rPr lang="en-US" altLang="en-US" sz="3200" b="1" kern="0" dirty="0" smtClean="0">
                <a:solidFill>
                  <a:srgbClr val="FFFFCC"/>
                </a:solidFill>
                <a:cs typeface="Arial"/>
                <a:sym typeface="Wingdings"/>
              </a:rPr>
              <a:t>APW+ PAH - Rt. to Lt. shunt</a:t>
            </a:r>
          </a:p>
          <a:p>
            <a:r>
              <a:rPr lang="en-US" altLang="en-US" sz="3200" b="1" kern="0" dirty="0" smtClean="0">
                <a:solidFill>
                  <a:srgbClr val="FF0000"/>
                </a:solidFill>
                <a:cs typeface="Arial"/>
                <a:sym typeface="Wingdings"/>
              </a:rPr>
              <a:t> </a:t>
            </a:r>
            <a:r>
              <a:rPr lang="en-US" altLang="en-US" sz="3200" b="1" kern="0" dirty="0">
                <a:solidFill>
                  <a:srgbClr val="FFFFCC"/>
                </a:solidFill>
                <a:cs typeface="Arial"/>
                <a:sym typeface="Wingdings"/>
              </a:rPr>
              <a:t>DORV </a:t>
            </a:r>
            <a:r>
              <a:rPr lang="en-US" altLang="en-US" sz="3200" b="1" kern="0" dirty="0" smtClean="0">
                <a:solidFill>
                  <a:srgbClr val="FFFFCC"/>
                </a:solidFill>
                <a:cs typeface="Arial"/>
                <a:sym typeface="Wingdings"/>
              </a:rPr>
              <a:t>+ PAH</a:t>
            </a:r>
            <a:endParaRPr lang="en-US" altLang="en-US" sz="3200" b="1" kern="0" dirty="0" smtClean="0">
              <a:solidFill>
                <a:srgbClr val="FF0000"/>
              </a:solidFill>
              <a:cs typeface="Arial"/>
              <a:sym typeface="Wingdings"/>
            </a:endParaRPr>
          </a:p>
          <a:p>
            <a:r>
              <a:rPr lang="en-US" altLang="en-US" sz="3200" b="1" kern="0" dirty="0" smtClean="0">
                <a:solidFill>
                  <a:srgbClr val="FF0000"/>
                </a:solidFill>
                <a:cs typeface="Arial"/>
                <a:sym typeface="Wingdings"/>
              </a:rPr>
              <a:t> </a:t>
            </a:r>
            <a:r>
              <a:rPr lang="en-US" sz="3200" b="1" dirty="0" smtClean="0">
                <a:solidFill>
                  <a:prstClr val="white"/>
                </a:solidFill>
              </a:rPr>
              <a:t>DTGA + PAH</a:t>
            </a:r>
            <a:endParaRPr lang="en-US" altLang="en-US" sz="3200" b="1" kern="0" dirty="0">
              <a:solidFill>
                <a:srgbClr val="FF0000"/>
              </a:solidFill>
              <a:cs typeface="Arial"/>
              <a:sym typeface="Wingdings"/>
            </a:endParaRPr>
          </a:p>
          <a:p>
            <a:r>
              <a:rPr lang="en-US" altLang="en-US" sz="3200" b="1" kern="0" dirty="0">
                <a:solidFill>
                  <a:srgbClr val="FF0000"/>
                </a:solidFill>
                <a:cs typeface="Arial"/>
                <a:sym typeface="Wingdings"/>
              </a:rPr>
              <a:t> </a:t>
            </a:r>
            <a:r>
              <a:rPr lang="en-US" altLang="en-US" sz="3200" b="1" kern="0" dirty="0" smtClean="0">
                <a:solidFill>
                  <a:srgbClr val="FFFFCC"/>
                </a:solidFill>
                <a:cs typeface="Arial"/>
                <a:sym typeface="Wingdings"/>
              </a:rPr>
              <a:t>TAPVC + PAH</a:t>
            </a:r>
          </a:p>
          <a:p>
            <a:r>
              <a:rPr lang="en-US" altLang="en-US" sz="3200" b="1" kern="0" dirty="0">
                <a:solidFill>
                  <a:srgbClr val="FF0000"/>
                </a:solidFill>
                <a:cs typeface="Arial"/>
                <a:sym typeface="Wingdings"/>
              </a:rPr>
              <a:t> </a:t>
            </a:r>
            <a:r>
              <a:rPr lang="en-IN" altLang="en-US" sz="3200" b="1" kern="0" dirty="0" smtClean="0">
                <a:solidFill>
                  <a:srgbClr val="FFFFCC"/>
                </a:solidFill>
                <a:cs typeface="Arial"/>
                <a:sym typeface="Wingdings"/>
              </a:rPr>
              <a:t>HLHS (Aortic </a:t>
            </a:r>
            <a:r>
              <a:rPr lang="en-IN" altLang="en-US" sz="3200" b="1" kern="0" dirty="0">
                <a:solidFill>
                  <a:srgbClr val="FFFFCC"/>
                </a:solidFill>
                <a:cs typeface="Arial"/>
                <a:sym typeface="Wingdings"/>
              </a:rPr>
              <a:t>atresia, </a:t>
            </a:r>
            <a:r>
              <a:rPr lang="en-IN" altLang="en-US" sz="3200" b="1" kern="0" dirty="0" smtClean="0">
                <a:solidFill>
                  <a:srgbClr val="FFFFCC"/>
                </a:solidFill>
                <a:cs typeface="Arial"/>
                <a:sym typeface="Wingdings"/>
              </a:rPr>
              <a:t>Mitral </a:t>
            </a:r>
            <a:r>
              <a:rPr lang="en-IN" altLang="en-US" sz="3200" b="1" kern="0" dirty="0">
                <a:solidFill>
                  <a:srgbClr val="FFFFCC"/>
                </a:solidFill>
                <a:cs typeface="Arial"/>
                <a:sym typeface="Wingdings"/>
              </a:rPr>
              <a:t>atresia)</a:t>
            </a:r>
            <a:endParaRPr lang="en-US" altLang="en-US" sz="3200" b="1" kern="0" dirty="0" smtClean="0">
              <a:solidFill>
                <a:srgbClr val="FFFFCC"/>
              </a:solidFill>
              <a:cs typeface="Arial"/>
              <a:sym typeface="Wingding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44333" y="149183"/>
            <a:ext cx="2438400" cy="1107996"/>
            <a:chOff x="5791200" y="207258"/>
            <a:chExt cx="2438400" cy="1107996"/>
          </a:xfrm>
        </p:grpSpPr>
        <p:sp>
          <p:nvSpPr>
            <p:cNvPr id="5" name="Rectangle 4"/>
            <p:cNvSpPr/>
            <p:nvPr/>
          </p:nvSpPr>
          <p:spPr>
            <a:xfrm>
              <a:off x="5791200" y="207258"/>
              <a:ext cx="2438400" cy="1107996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FFF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FFFF"/>
                  </a:solidFill>
                </a:rPr>
                <a:t>Cyanotic CHD   </a:t>
              </a:r>
              <a:endParaRPr lang="en-US" sz="2800" b="1" dirty="0">
                <a:solidFill>
                  <a:srgbClr val="FFFF00"/>
                </a:solidFill>
              </a:endParaRPr>
            </a:p>
            <a:p>
              <a:pPr algn="ctr"/>
              <a:endParaRPr lang="en-US" sz="3800" b="1" dirty="0" smtClean="0">
                <a:solidFill>
                  <a:srgbClr val="00FFFF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919492" y="703181"/>
              <a:ext cx="1079142" cy="461665"/>
            </a:xfrm>
            <a:prstGeom prst="rect">
              <a:avLst/>
            </a:prstGeom>
            <a:solidFill>
              <a:srgbClr val="680000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↓</a:t>
              </a:r>
              <a:r>
                <a:rPr lang="en-US" sz="2400" b="1" dirty="0">
                  <a:solidFill>
                    <a:prstClr val="white"/>
                  </a:solidFill>
                </a:rPr>
                <a:t> PBF </a:t>
              </a:r>
              <a:endParaRPr lang="en-IN" altLang="en-US" sz="2400" b="1" kern="0" dirty="0">
                <a:solidFill>
                  <a:prstClr val="white"/>
                </a:solidFill>
                <a:cs typeface="Arial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987345" y="685800"/>
              <a:ext cx="1141927" cy="4616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PAH</a:t>
              </a:r>
              <a:endParaRPr lang="en-IN" sz="2400" dirty="0">
                <a:solidFill>
                  <a:srgbClr val="00FFFF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609600" y="380015"/>
            <a:ext cx="5562600" cy="646331"/>
          </a:xfrm>
          <a:prstGeom prst="rect">
            <a:avLst/>
          </a:prstGeom>
          <a:solidFill>
            <a:srgbClr val="6800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C000"/>
                </a:solidFill>
                <a:latin typeface="Candara" panose="020E0502030303020204" pitchFamily="34" charset="0"/>
              </a:rPr>
              <a:t>Eisenmenger</a:t>
            </a:r>
            <a:r>
              <a:rPr lang="en-US" sz="3600" b="1" dirty="0">
                <a:solidFill>
                  <a:srgbClr val="FFC000"/>
                </a:solidFill>
                <a:latin typeface="Candara" panose="020E0502030303020204" pitchFamily="34" charset="0"/>
              </a:rPr>
              <a:t> </a:t>
            </a:r>
            <a:r>
              <a:rPr lang="en-US" sz="36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 physiology</a:t>
            </a:r>
            <a:endParaRPr lang="en-IN" sz="36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49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619" y="2383572"/>
            <a:ext cx="8694781" cy="409342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altLang="en-US" sz="2600" b="1" kern="0" dirty="0">
                <a:solidFill>
                  <a:srgbClr val="FF0000"/>
                </a:solidFill>
                <a:cs typeface="Arial"/>
                <a:sym typeface="Wingdings"/>
              </a:rPr>
              <a:t></a:t>
            </a:r>
            <a:r>
              <a:rPr lang="en-US" altLang="en-US" sz="2600" b="1" kern="0" dirty="0">
                <a:solidFill>
                  <a:prstClr val="white"/>
                </a:solidFill>
                <a:cs typeface="Arial"/>
                <a:sym typeface="Wingdings"/>
              </a:rPr>
              <a:t> </a:t>
            </a:r>
            <a:r>
              <a:rPr lang="en-IN" altLang="en-US" sz="2600" b="1" kern="0" dirty="0" smtClean="0">
                <a:solidFill>
                  <a:prstClr val="white"/>
                </a:solidFill>
                <a:cs typeface="Arial"/>
                <a:sym typeface="Wingdings"/>
              </a:rPr>
              <a:t>h/o Frequent respiratory infections in infancy</a:t>
            </a:r>
          </a:p>
          <a:p>
            <a:r>
              <a:rPr lang="en-US" altLang="en-US" sz="2600" b="1" kern="0" dirty="0">
                <a:solidFill>
                  <a:srgbClr val="FF0000"/>
                </a:solidFill>
                <a:cs typeface="Arial"/>
                <a:sym typeface="Wingdings"/>
              </a:rPr>
              <a:t></a:t>
            </a:r>
            <a:r>
              <a:rPr lang="en-US" altLang="en-US" sz="2600" b="1" kern="0" dirty="0">
                <a:solidFill>
                  <a:prstClr val="white"/>
                </a:solidFill>
                <a:cs typeface="Arial"/>
                <a:sym typeface="Wingdings"/>
              </a:rPr>
              <a:t> </a:t>
            </a:r>
            <a:r>
              <a:rPr lang="en-US" altLang="en-US" sz="2600" b="1" kern="0" dirty="0" smtClean="0">
                <a:solidFill>
                  <a:prstClr val="white"/>
                </a:solidFill>
                <a:cs typeface="Arial"/>
                <a:sym typeface="Wingdings"/>
              </a:rPr>
              <a:t>Cyanosis  : From birth or appears late</a:t>
            </a:r>
          </a:p>
          <a:p>
            <a:r>
              <a:rPr lang="en-US" altLang="en-US" sz="2600" b="1" kern="0" dirty="0">
                <a:solidFill>
                  <a:srgbClr val="FF0000"/>
                </a:solidFill>
                <a:cs typeface="Arial"/>
                <a:sym typeface="Wingdings"/>
              </a:rPr>
              <a:t></a:t>
            </a:r>
            <a:r>
              <a:rPr lang="en-US" altLang="en-US" sz="2600" b="1" kern="0" dirty="0">
                <a:solidFill>
                  <a:prstClr val="white"/>
                </a:solidFill>
                <a:cs typeface="Arial"/>
                <a:sym typeface="Wingdings"/>
              </a:rPr>
              <a:t> </a:t>
            </a:r>
            <a:r>
              <a:rPr lang="en-IN" altLang="en-US" sz="2600" b="1" kern="0" dirty="0">
                <a:solidFill>
                  <a:prstClr val="white"/>
                </a:solidFill>
                <a:cs typeface="Arial"/>
                <a:sym typeface="Wingdings"/>
              </a:rPr>
              <a:t>JVP : </a:t>
            </a:r>
            <a:r>
              <a:rPr lang="en-IN" altLang="en-US" sz="2600" b="1" kern="0" dirty="0" err="1">
                <a:solidFill>
                  <a:prstClr val="white"/>
                </a:solidFill>
                <a:cs typeface="Arial"/>
                <a:sym typeface="Wingdings"/>
              </a:rPr>
              <a:t>Prominant</a:t>
            </a:r>
            <a:r>
              <a:rPr lang="en-IN" altLang="en-US" sz="2600" b="1" kern="0" dirty="0">
                <a:solidFill>
                  <a:prstClr val="white"/>
                </a:solidFill>
                <a:cs typeface="Arial"/>
                <a:sym typeface="Wingdings"/>
              </a:rPr>
              <a:t> </a:t>
            </a:r>
            <a:r>
              <a:rPr lang="en-IN" altLang="en-US" sz="2600" kern="0" dirty="0">
                <a:solidFill>
                  <a:prstClr val="white"/>
                </a:solidFill>
                <a:cs typeface="Arial"/>
                <a:sym typeface="Wingdings"/>
              </a:rPr>
              <a:t>'</a:t>
            </a:r>
            <a:r>
              <a:rPr lang="en-IN" altLang="en-US" sz="2600" b="1" kern="0" dirty="0">
                <a:solidFill>
                  <a:prstClr val="white"/>
                </a:solidFill>
                <a:cs typeface="Arial"/>
                <a:sym typeface="Wingdings"/>
              </a:rPr>
              <a:t>a</a:t>
            </a:r>
            <a:r>
              <a:rPr lang="en-IN" altLang="en-US" sz="2600" kern="0" dirty="0">
                <a:solidFill>
                  <a:prstClr val="white"/>
                </a:solidFill>
                <a:cs typeface="Arial"/>
                <a:sym typeface="Wingdings"/>
              </a:rPr>
              <a:t>'</a:t>
            </a:r>
            <a:r>
              <a:rPr lang="en-IN" altLang="en-US" sz="2600" b="1" kern="0" dirty="0">
                <a:solidFill>
                  <a:prstClr val="white"/>
                </a:solidFill>
                <a:cs typeface="Arial"/>
                <a:sym typeface="Wingdings"/>
              </a:rPr>
              <a:t> </a:t>
            </a:r>
            <a:endParaRPr lang="en-US" altLang="en-US" sz="2600" b="1" kern="0" dirty="0">
              <a:solidFill>
                <a:prstClr val="white"/>
              </a:solidFill>
              <a:cs typeface="Arial"/>
              <a:sym typeface="Wingdings"/>
            </a:endParaRPr>
          </a:p>
          <a:p>
            <a:r>
              <a:rPr lang="en-US" altLang="en-US" sz="2600" b="1" kern="0" dirty="0">
                <a:solidFill>
                  <a:srgbClr val="FF0000"/>
                </a:solidFill>
                <a:cs typeface="Arial"/>
                <a:sym typeface="Wingdings"/>
              </a:rPr>
              <a:t></a:t>
            </a:r>
            <a:r>
              <a:rPr lang="en-US" altLang="en-US" sz="2600" b="1" kern="0" dirty="0">
                <a:solidFill>
                  <a:prstClr val="white"/>
                </a:solidFill>
                <a:cs typeface="Arial"/>
                <a:sym typeface="Wingdings"/>
              </a:rPr>
              <a:t> </a:t>
            </a:r>
            <a:r>
              <a:rPr lang="en-US" altLang="en-US" sz="2600" b="1" kern="0" dirty="0" smtClean="0">
                <a:solidFill>
                  <a:prstClr val="white"/>
                </a:solidFill>
                <a:cs typeface="Arial"/>
                <a:sym typeface="Wingdings"/>
              </a:rPr>
              <a:t>No Cardiomegaly (except in Rt. to Lt. Atrial shunt) </a:t>
            </a:r>
          </a:p>
          <a:p>
            <a:r>
              <a:rPr lang="en-US" altLang="en-US" sz="2600" b="1" kern="0" dirty="0" smtClean="0">
                <a:solidFill>
                  <a:srgbClr val="FF0000"/>
                </a:solidFill>
                <a:cs typeface="Arial"/>
                <a:sym typeface="Wingdings"/>
              </a:rPr>
              <a:t></a:t>
            </a:r>
            <a:r>
              <a:rPr lang="en-US" altLang="en-US" sz="2600" b="1" kern="0" dirty="0" smtClean="0">
                <a:solidFill>
                  <a:prstClr val="white"/>
                </a:solidFill>
                <a:cs typeface="Arial"/>
                <a:sym typeface="Wingdings"/>
              </a:rPr>
              <a:t> Parasternal impulse due to RVH</a:t>
            </a:r>
          </a:p>
          <a:p>
            <a:r>
              <a:rPr lang="en-US" altLang="en-US" sz="2600" b="1" kern="0" dirty="0" smtClean="0">
                <a:solidFill>
                  <a:srgbClr val="FF0000"/>
                </a:solidFill>
                <a:cs typeface="Arial"/>
                <a:sym typeface="Wingdings"/>
              </a:rPr>
              <a:t></a:t>
            </a:r>
            <a:r>
              <a:rPr lang="en-US" altLang="en-US" sz="2600" b="1" kern="0" dirty="0" smtClean="0">
                <a:solidFill>
                  <a:prstClr val="white"/>
                </a:solidFill>
                <a:cs typeface="Arial"/>
                <a:sym typeface="Wingdings"/>
              </a:rPr>
              <a:t> Constant EC of PAH</a:t>
            </a:r>
            <a:endParaRPr lang="en-US" altLang="en-US" sz="2600" b="1" kern="0" dirty="0">
              <a:solidFill>
                <a:prstClr val="white"/>
              </a:solidFill>
              <a:cs typeface="Arial"/>
              <a:sym typeface="Wingdings"/>
            </a:endParaRPr>
          </a:p>
          <a:p>
            <a:r>
              <a:rPr lang="en-US" altLang="en-US" sz="2600" b="1" kern="0" dirty="0">
                <a:solidFill>
                  <a:srgbClr val="FF0000"/>
                </a:solidFill>
                <a:cs typeface="Arial"/>
                <a:sym typeface="Wingdings"/>
              </a:rPr>
              <a:t></a:t>
            </a:r>
            <a:r>
              <a:rPr lang="en-US" altLang="en-US" sz="2600" b="1" kern="0" dirty="0">
                <a:solidFill>
                  <a:prstClr val="white"/>
                </a:solidFill>
                <a:cs typeface="Arial"/>
                <a:sym typeface="Wingdings"/>
              </a:rPr>
              <a:t> S2  </a:t>
            </a:r>
            <a:r>
              <a:rPr lang="en-US" altLang="en-US" sz="2600" b="1" kern="0" dirty="0" smtClean="0">
                <a:solidFill>
                  <a:prstClr val="white"/>
                </a:solidFill>
                <a:cs typeface="Arial"/>
                <a:sym typeface="Wingdings"/>
              </a:rPr>
              <a:t>: Palpable, P2 loud</a:t>
            </a:r>
          </a:p>
          <a:p>
            <a:r>
              <a:rPr lang="en-US" altLang="en-US" sz="2600" b="1" kern="0" dirty="0">
                <a:solidFill>
                  <a:srgbClr val="FF0000"/>
                </a:solidFill>
                <a:cs typeface="Arial"/>
                <a:sym typeface="Wingdings"/>
              </a:rPr>
              <a:t></a:t>
            </a:r>
            <a:r>
              <a:rPr lang="en-US" altLang="en-US" sz="2600" b="1" kern="0" dirty="0">
                <a:solidFill>
                  <a:prstClr val="white"/>
                </a:solidFill>
                <a:cs typeface="Arial"/>
                <a:sym typeface="Wingdings"/>
              </a:rPr>
              <a:t> </a:t>
            </a:r>
            <a:r>
              <a:rPr lang="en-US" altLang="en-US" sz="2600" b="1" kern="0" dirty="0" smtClean="0">
                <a:solidFill>
                  <a:prstClr val="white"/>
                </a:solidFill>
                <a:cs typeface="Arial"/>
                <a:sym typeface="Wingdings"/>
              </a:rPr>
              <a:t>Disappearance of shunt &amp; flow murmurs in Lt. to Rt. shunts</a:t>
            </a:r>
          </a:p>
          <a:p>
            <a:r>
              <a:rPr lang="en-US" altLang="en-US" sz="2600" b="1" kern="0" dirty="0">
                <a:solidFill>
                  <a:srgbClr val="FF0000"/>
                </a:solidFill>
                <a:cs typeface="Arial"/>
                <a:sym typeface="Wingdings"/>
              </a:rPr>
              <a:t></a:t>
            </a:r>
            <a:r>
              <a:rPr lang="en-US" altLang="en-US" sz="2600" b="1" kern="0" dirty="0">
                <a:solidFill>
                  <a:prstClr val="white"/>
                </a:solidFill>
                <a:cs typeface="Arial"/>
                <a:sym typeface="Wingdings"/>
              </a:rPr>
              <a:t> </a:t>
            </a:r>
            <a:r>
              <a:rPr lang="en-US" altLang="en-US" sz="2600" b="1" kern="0" dirty="0" smtClean="0">
                <a:solidFill>
                  <a:prstClr val="white"/>
                </a:solidFill>
                <a:cs typeface="Arial"/>
                <a:sym typeface="Wingdings"/>
              </a:rPr>
              <a:t>Insignificant or absent Pul. systolic murmur</a:t>
            </a:r>
          </a:p>
          <a:p>
            <a:r>
              <a:rPr lang="en-US" altLang="en-US" sz="2600" b="1" kern="0" dirty="0" smtClean="0">
                <a:solidFill>
                  <a:srgbClr val="FF0000"/>
                </a:solidFill>
                <a:cs typeface="Arial"/>
                <a:sym typeface="Wingdings"/>
              </a:rPr>
              <a:t></a:t>
            </a:r>
            <a:r>
              <a:rPr lang="en-US" altLang="en-US" sz="2600" b="1" kern="0" dirty="0" smtClean="0">
                <a:solidFill>
                  <a:prstClr val="white"/>
                </a:solidFill>
                <a:cs typeface="Arial"/>
                <a:sym typeface="Wingdings"/>
              </a:rPr>
              <a:t> PR &amp;/or TR murmur maybe present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2586" y="228600"/>
            <a:ext cx="5562600" cy="646331"/>
          </a:xfrm>
          <a:prstGeom prst="rect">
            <a:avLst/>
          </a:prstGeom>
          <a:solidFill>
            <a:srgbClr val="6800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C000"/>
                </a:solidFill>
                <a:latin typeface="Candara" panose="020E0502030303020204" pitchFamily="34" charset="0"/>
              </a:rPr>
              <a:t>Eisenmenger</a:t>
            </a:r>
            <a:r>
              <a:rPr lang="en-US" sz="3600" b="1" dirty="0">
                <a:solidFill>
                  <a:srgbClr val="FFC000"/>
                </a:solidFill>
                <a:latin typeface="Candara" panose="020E0502030303020204" pitchFamily="34" charset="0"/>
              </a:rPr>
              <a:t> </a:t>
            </a:r>
            <a:r>
              <a:rPr lang="en-US" sz="36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 physiology</a:t>
            </a:r>
            <a:endParaRPr lang="en-IN" sz="36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10200" y="1393448"/>
            <a:ext cx="354620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smtClean="0">
                <a:solidFill>
                  <a:prstClr val="white"/>
                </a:solidFill>
              </a:rPr>
              <a:t>Common </a:t>
            </a:r>
            <a:r>
              <a:rPr lang="en-US" sz="2600" b="1" dirty="0">
                <a:solidFill>
                  <a:prstClr val="white"/>
                </a:solidFill>
              </a:rPr>
              <a:t>to all pts. </a:t>
            </a:r>
            <a:endParaRPr lang="en-US" sz="2600" b="1" dirty="0" smtClean="0">
              <a:solidFill>
                <a:prstClr val="white"/>
              </a:solidFill>
            </a:endParaRPr>
          </a:p>
          <a:p>
            <a:pPr algn="ctr"/>
            <a:r>
              <a:rPr lang="en-US" sz="2600" b="1" dirty="0" smtClean="0">
                <a:solidFill>
                  <a:prstClr val="white"/>
                </a:solidFill>
              </a:rPr>
              <a:t>with </a:t>
            </a:r>
            <a:r>
              <a:rPr lang="en-US" sz="2600" b="1" dirty="0">
                <a:solidFill>
                  <a:prstClr val="white"/>
                </a:solidFill>
              </a:rPr>
              <a:t>initial </a:t>
            </a:r>
            <a:r>
              <a:rPr lang="en-US" sz="2600" b="1" dirty="0">
                <a:solidFill>
                  <a:prstClr val="white"/>
                </a:solidFill>
                <a:sym typeface="Wingdings 3"/>
              </a:rPr>
              <a:t> PBF</a:t>
            </a:r>
            <a:endParaRPr lang="en-US" sz="2600" b="1" dirty="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544333" y="149183"/>
            <a:ext cx="2438400" cy="1107996"/>
            <a:chOff x="5791200" y="207258"/>
            <a:chExt cx="2438400" cy="1107996"/>
          </a:xfrm>
        </p:grpSpPr>
        <p:sp>
          <p:nvSpPr>
            <p:cNvPr id="10" name="Rectangle 9"/>
            <p:cNvSpPr/>
            <p:nvPr/>
          </p:nvSpPr>
          <p:spPr>
            <a:xfrm>
              <a:off x="5791200" y="207258"/>
              <a:ext cx="2438400" cy="1107996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FFF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FFFF"/>
                  </a:solidFill>
                </a:rPr>
                <a:t>Cyanotic CHD   </a:t>
              </a:r>
              <a:endParaRPr lang="en-US" sz="2800" b="1" dirty="0">
                <a:solidFill>
                  <a:srgbClr val="FFFF00"/>
                </a:solidFill>
              </a:endParaRPr>
            </a:p>
            <a:p>
              <a:pPr algn="ctr"/>
              <a:endParaRPr lang="en-US" sz="3800" b="1" dirty="0" smtClean="0">
                <a:solidFill>
                  <a:srgbClr val="00FFFF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19492" y="703181"/>
              <a:ext cx="1079142" cy="461665"/>
            </a:xfrm>
            <a:prstGeom prst="rect">
              <a:avLst/>
            </a:prstGeom>
            <a:solidFill>
              <a:srgbClr val="680000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↓</a:t>
              </a:r>
              <a:r>
                <a:rPr lang="en-US" sz="2400" b="1" dirty="0">
                  <a:solidFill>
                    <a:prstClr val="white"/>
                  </a:solidFill>
                </a:rPr>
                <a:t> PBF </a:t>
              </a:r>
              <a:endParaRPr lang="en-IN" altLang="en-US" sz="2400" b="1" kern="0" dirty="0">
                <a:solidFill>
                  <a:prstClr val="white"/>
                </a:solidFill>
                <a:cs typeface="Arial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987345" y="685800"/>
              <a:ext cx="1141927" cy="4616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PAH</a:t>
              </a:r>
              <a:endParaRPr lang="en-IN" sz="2400" dirty="0">
                <a:solidFill>
                  <a:srgbClr val="00FFFF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143000" y="1163064"/>
            <a:ext cx="35052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Clinical </a:t>
            </a:r>
            <a:r>
              <a:rPr lang="en-US" sz="3400" b="1" dirty="0">
                <a:solidFill>
                  <a:srgbClr val="FFC000"/>
                </a:solidFill>
                <a:latin typeface="Candara" panose="020E0502030303020204" pitchFamily="34" charset="0"/>
              </a:rPr>
              <a:t> </a:t>
            </a:r>
            <a:r>
              <a:rPr lang="en-US" sz="3400" b="1" dirty="0" smtClean="0">
                <a:solidFill>
                  <a:srgbClr val="FFC000"/>
                </a:solidFill>
              </a:rPr>
              <a:t>Features</a:t>
            </a:r>
            <a:endParaRPr lang="en-US" sz="3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34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906960"/>
              </p:ext>
            </p:extLst>
          </p:nvPr>
        </p:nvGraphicFramePr>
        <p:xfrm>
          <a:off x="457200" y="2758440"/>
          <a:ext cx="8153400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207"/>
                <a:gridCol w="1868593"/>
                <a:gridCol w="1619250"/>
                <a:gridCol w="203835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ASD</a:t>
                      </a:r>
                      <a:endParaRPr kumimoji="0" lang="en-IN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VSD</a:t>
                      </a:r>
                      <a:endParaRPr kumimoji="0" lang="en-IN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PDA</a:t>
                      </a:r>
                      <a:endParaRPr kumimoji="0" lang="en-IN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 Cyanosis</a:t>
                      </a:r>
                      <a:endParaRPr kumimoji="0" lang="en-IN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Uniform</a:t>
                      </a:r>
                      <a:endParaRPr kumimoji="0" lang="en-IN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Uniform</a:t>
                      </a:r>
                      <a:endParaRPr kumimoji="0" lang="en-IN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Differential</a:t>
                      </a:r>
                      <a:endParaRPr kumimoji="0" lang="en-IN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2. Cardiomegaly</a:t>
                      </a:r>
                      <a:endParaRPr kumimoji="0" lang="en-IN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Present</a:t>
                      </a:r>
                      <a:endParaRPr kumimoji="0" lang="en-IN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Absent</a:t>
                      </a:r>
                      <a:endParaRPr kumimoji="0" lang="en-IN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Absent</a:t>
                      </a:r>
                      <a:endParaRPr kumimoji="0" lang="en-IN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3. Parasternal impulse</a:t>
                      </a:r>
                      <a:endParaRPr kumimoji="0" lang="en-IN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Heaving</a:t>
                      </a:r>
                      <a:endParaRPr kumimoji="0" lang="en-IN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Mild</a:t>
                      </a:r>
                      <a:endParaRPr kumimoji="0" lang="en-IN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Mild</a:t>
                      </a:r>
                      <a:endParaRPr kumimoji="0" lang="en-IN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4. S2</a:t>
                      </a:r>
                      <a:endParaRPr kumimoji="0" lang="en-IN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Wide Fixed split</a:t>
                      </a:r>
                      <a:endParaRPr kumimoji="0" lang="en-IN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Single</a:t>
                      </a:r>
                      <a:endParaRPr kumimoji="0" lang="en-IN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Normally split</a:t>
                      </a:r>
                      <a:endParaRPr kumimoji="0" lang="en-IN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5. TR</a:t>
                      </a:r>
                      <a:endParaRPr kumimoji="0" lang="en-IN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Common</a:t>
                      </a:r>
                      <a:endParaRPr kumimoji="0" lang="en-IN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Rare</a:t>
                      </a:r>
                      <a:endParaRPr kumimoji="0" lang="en-IN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Rare</a:t>
                      </a:r>
                      <a:endParaRPr kumimoji="0" lang="en-IN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6. CXR :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Asc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Aorta</a:t>
                      </a:r>
                      <a:endParaRPr kumimoji="0" lang="en-IN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  <a:endParaRPr kumimoji="0" lang="en-IN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  <a:endParaRPr kumimoji="0" lang="en-IN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Large</a:t>
                      </a:r>
                      <a:endParaRPr kumimoji="0" lang="en-IN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57200" y="2072642"/>
            <a:ext cx="8153400" cy="646331"/>
          </a:xfrm>
          <a:prstGeom prst="rect">
            <a:avLst/>
          </a:prstGeom>
          <a:solidFill>
            <a:srgbClr val="680000"/>
          </a:solidFill>
        </p:spPr>
        <p:txBody>
          <a:bodyPr wrap="square">
            <a:spAutoFit/>
          </a:bodyPr>
          <a:lstStyle/>
          <a:p>
            <a:pPr algn="ctr"/>
            <a:r>
              <a:rPr lang="en-IN" altLang="en-US" sz="3600" b="1" kern="0" dirty="0" err="1" smtClean="0">
                <a:solidFill>
                  <a:srgbClr val="FFFF00"/>
                </a:solidFill>
                <a:latin typeface="Candara" panose="020E0502030303020204" pitchFamily="34" charset="0"/>
                <a:cs typeface="Arial"/>
                <a:sym typeface="Wingdings"/>
              </a:rPr>
              <a:t>Differention</a:t>
            </a:r>
            <a:r>
              <a:rPr lang="en-IN" altLang="en-US" sz="3600" b="1" kern="0" dirty="0" smtClean="0">
                <a:solidFill>
                  <a:srgbClr val="FFFF00"/>
                </a:solidFill>
                <a:latin typeface="Candara" panose="020E0502030303020204" pitchFamily="34" charset="0"/>
                <a:cs typeface="Arial"/>
                <a:sym typeface="Wingdings"/>
              </a:rPr>
              <a:t> of lesions</a:t>
            </a:r>
            <a:endParaRPr lang="en-IN" sz="3600" dirty="0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544333" y="149183"/>
            <a:ext cx="2438400" cy="1107996"/>
            <a:chOff x="5791200" y="207258"/>
            <a:chExt cx="2438400" cy="1107996"/>
          </a:xfrm>
        </p:grpSpPr>
        <p:sp>
          <p:nvSpPr>
            <p:cNvPr id="9" name="Rectangle 8"/>
            <p:cNvSpPr/>
            <p:nvPr/>
          </p:nvSpPr>
          <p:spPr>
            <a:xfrm>
              <a:off x="5791200" y="207258"/>
              <a:ext cx="2438400" cy="1107996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FFF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FFFF"/>
                  </a:solidFill>
                </a:rPr>
                <a:t>Cyanotic CHD   </a:t>
              </a:r>
              <a:endParaRPr lang="en-US" sz="2800" b="1" dirty="0">
                <a:solidFill>
                  <a:srgbClr val="FFFF00"/>
                </a:solidFill>
              </a:endParaRPr>
            </a:p>
            <a:p>
              <a:pPr algn="ctr"/>
              <a:endParaRPr lang="en-US" sz="3800" b="1" dirty="0" smtClean="0">
                <a:solidFill>
                  <a:srgbClr val="00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19492" y="703181"/>
              <a:ext cx="1079142" cy="461665"/>
            </a:xfrm>
            <a:prstGeom prst="rect">
              <a:avLst/>
            </a:prstGeom>
            <a:solidFill>
              <a:srgbClr val="680000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↓</a:t>
              </a:r>
              <a:r>
                <a:rPr lang="en-US" sz="2400" b="1" dirty="0">
                  <a:solidFill>
                    <a:prstClr val="white"/>
                  </a:solidFill>
                </a:rPr>
                <a:t> PBF </a:t>
              </a:r>
              <a:endParaRPr lang="en-IN" altLang="en-US" sz="2400" b="1" kern="0" dirty="0">
                <a:solidFill>
                  <a:prstClr val="white"/>
                </a:solidFill>
                <a:cs typeface="Aria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987345" y="685800"/>
              <a:ext cx="1141927" cy="4616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PAH</a:t>
              </a:r>
              <a:endParaRPr lang="en-IN" sz="2400" dirty="0">
                <a:solidFill>
                  <a:srgbClr val="00FFFF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09600" y="380015"/>
            <a:ext cx="5562600" cy="646331"/>
          </a:xfrm>
          <a:prstGeom prst="rect">
            <a:avLst/>
          </a:prstGeom>
          <a:solidFill>
            <a:srgbClr val="6800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C000"/>
                </a:solidFill>
                <a:latin typeface="Candara" panose="020E0502030303020204" pitchFamily="34" charset="0"/>
              </a:rPr>
              <a:t>Eisenmenger</a:t>
            </a:r>
            <a:r>
              <a:rPr lang="en-US" sz="3600" b="1" dirty="0">
                <a:solidFill>
                  <a:srgbClr val="FFC000"/>
                </a:solidFill>
                <a:latin typeface="Candara" panose="020E0502030303020204" pitchFamily="34" charset="0"/>
              </a:rPr>
              <a:t> </a:t>
            </a:r>
            <a:r>
              <a:rPr lang="en-US" sz="36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 physiology</a:t>
            </a:r>
            <a:endParaRPr lang="en-IN" sz="36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78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19200" y="2478586"/>
            <a:ext cx="6324600" cy="331261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2" name="Group 1"/>
          <p:cNvGrpSpPr/>
          <p:nvPr/>
        </p:nvGrpSpPr>
        <p:grpSpPr>
          <a:xfrm>
            <a:off x="1436833" y="1600200"/>
            <a:ext cx="5713231" cy="3886200"/>
            <a:chOff x="1436833" y="1746885"/>
            <a:chExt cx="5713231" cy="3886200"/>
          </a:xfrm>
        </p:grpSpPr>
        <p:sp>
          <p:nvSpPr>
            <p:cNvPr id="10" name="Rectangle 9"/>
            <p:cNvSpPr/>
            <p:nvPr/>
          </p:nvSpPr>
          <p:spPr>
            <a:xfrm>
              <a:off x="3124200" y="1746885"/>
              <a:ext cx="276710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FFC000"/>
                  </a:solidFill>
                  <a:latin typeface="Candara" panose="020E0502030303020204" pitchFamily="34" charset="0"/>
                </a:rPr>
                <a:t>Chest </a:t>
              </a:r>
              <a:r>
                <a:rPr lang="en-US" sz="4000" b="1" dirty="0" err="1" smtClean="0">
                  <a:solidFill>
                    <a:srgbClr val="FFC000"/>
                  </a:solidFill>
                  <a:latin typeface="Candara" panose="020E0502030303020204" pitchFamily="34" charset="0"/>
                </a:rPr>
                <a:t>Xray</a:t>
              </a:r>
              <a:r>
                <a:rPr lang="en-US" sz="4000" b="1" dirty="0" smtClean="0">
                  <a:solidFill>
                    <a:srgbClr val="FFC000"/>
                  </a:solidFill>
                  <a:latin typeface="Candara" panose="020E0502030303020204" pitchFamily="34" charset="0"/>
                </a:rPr>
                <a:t> :</a:t>
              </a:r>
              <a:endParaRPr lang="en-US" sz="4000" b="1" dirty="0">
                <a:solidFill>
                  <a:srgbClr val="FF0000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436833" y="2893874"/>
              <a:ext cx="5713231" cy="27392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sym typeface="Wingdings"/>
                </a:rPr>
                <a:t></a:t>
              </a:r>
              <a:r>
                <a:rPr lang="en-US" sz="3600" b="1" dirty="0" smtClean="0">
                  <a:solidFill>
                    <a:prstClr val="white"/>
                  </a:solidFill>
                  <a:sym typeface="Wingdings"/>
                </a:rPr>
                <a:t> </a:t>
              </a:r>
              <a:r>
                <a:rPr lang="en-US" sz="3600" b="1" dirty="0" smtClean="0">
                  <a:solidFill>
                    <a:prstClr val="white"/>
                  </a:solidFill>
                </a:rPr>
                <a:t>No cardiac enlargement</a:t>
              </a:r>
            </a:p>
            <a:p>
              <a:r>
                <a:rPr lang="en-US" sz="2800" b="1" dirty="0" smtClean="0">
                  <a:solidFill>
                    <a:prstClr val="white"/>
                  </a:solidFill>
                </a:rPr>
                <a:t>    (Cardiac enlargement in ASD)</a:t>
              </a:r>
            </a:p>
            <a:p>
              <a:r>
                <a:rPr lang="en-US" sz="3600" b="1" dirty="0">
                  <a:solidFill>
                    <a:srgbClr val="FF0000"/>
                  </a:solidFill>
                  <a:sym typeface="Wingdings"/>
                </a:rPr>
                <a:t> </a:t>
              </a:r>
              <a:r>
                <a:rPr lang="en-US" sz="3600" b="1" dirty="0" smtClean="0">
                  <a:solidFill>
                    <a:prstClr val="white"/>
                  </a:solidFill>
                </a:rPr>
                <a:t>Large hilar PA</a:t>
              </a:r>
            </a:p>
            <a:p>
              <a:r>
                <a:rPr lang="en-US" sz="3600" b="1" dirty="0">
                  <a:solidFill>
                    <a:srgbClr val="FF0000"/>
                  </a:solidFill>
                  <a:sym typeface="Wingdings"/>
                </a:rPr>
                <a:t></a:t>
              </a:r>
              <a:r>
                <a:rPr lang="en-US" sz="3600" b="1" dirty="0" smtClean="0">
                  <a:solidFill>
                    <a:prstClr val="white"/>
                  </a:solidFill>
                </a:rPr>
                <a:t>‘Cut-off’ beyond medial 1/3</a:t>
              </a:r>
            </a:p>
            <a:p>
              <a:r>
                <a:rPr lang="en-US" sz="3600" b="1" dirty="0">
                  <a:solidFill>
                    <a:prstClr val="white"/>
                  </a:solidFill>
                </a:rPr>
                <a:t> </a:t>
              </a:r>
              <a:r>
                <a:rPr lang="en-US" sz="3600" b="1" dirty="0" smtClean="0">
                  <a:solidFill>
                    <a:prstClr val="white"/>
                  </a:solidFill>
                </a:rPr>
                <a:t>  of pulmonary vasculature</a:t>
              </a:r>
              <a:endParaRPr lang="en-US" sz="36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544333" y="149183"/>
            <a:ext cx="2438400" cy="1107996"/>
            <a:chOff x="5791200" y="207258"/>
            <a:chExt cx="2438400" cy="1107996"/>
          </a:xfrm>
        </p:grpSpPr>
        <p:sp>
          <p:nvSpPr>
            <p:cNvPr id="16" name="Rectangle 15"/>
            <p:cNvSpPr/>
            <p:nvPr/>
          </p:nvSpPr>
          <p:spPr>
            <a:xfrm>
              <a:off x="5791200" y="207258"/>
              <a:ext cx="2438400" cy="1107996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FFF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FFFF"/>
                  </a:solidFill>
                </a:rPr>
                <a:t>Cyanotic CHD   </a:t>
              </a:r>
              <a:endParaRPr lang="en-US" sz="2800" b="1" dirty="0">
                <a:solidFill>
                  <a:srgbClr val="FFFF00"/>
                </a:solidFill>
              </a:endParaRPr>
            </a:p>
            <a:p>
              <a:pPr algn="ctr"/>
              <a:endParaRPr lang="en-US" sz="3800" b="1" dirty="0" smtClean="0">
                <a:solidFill>
                  <a:srgbClr val="00FFFF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919492" y="703181"/>
              <a:ext cx="1079142" cy="461665"/>
            </a:xfrm>
            <a:prstGeom prst="rect">
              <a:avLst/>
            </a:prstGeom>
            <a:solidFill>
              <a:srgbClr val="680000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↓</a:t>
              </a:r>
              <a:r>
                <a:rPr lang="en-US" sz="2400" b="1" dirty="0">
                  <a:solidFill>
                    <a:prstClr val="white"/>
                  </a:solidFill>
                </a:rPr>
                <a:t> PBF </a:t>
              </a:r>
              <a:endParaRPr lang="en-IN" altLang="en-US" sz="2400" b="1" kern="0" dirty="0">
                <a:solidFill>
                  <a:prstClr val="white"/>
                </a:solidFill>
                <a:cs typeface="Arial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987345" y="685800"/>
              <a:ext cx="1141927" cy="4616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PAH</a:t>
              </a:r>
              <a:endParaRPr lang="en-IN" sz="2400" dirty="0">
                <a:solidFill>
                  <a:srgbClr val="00FFFF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09600" y="380015"/>
            <a:ext cx="5562600" cy="646331"/>
          </a:xfrm>
          <a:prstGeom prst="rect">
            <a:avLst/>
          </a:prstGeom>
          <a:solidFill>
            <a:srgbClr val="6800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C000"/>
                </a:solidFill>
                <a:latin typeface="Candara" panose="020E0502030303020204" pitchFamily="34" charset="0"/>
              </a:rPr>
              <a:t>Eisenmenger</a:t>
            </a:r>
            <a:r>
              <a:rPr lang="en-US" sz="3600" b="1" dirty="0">
                <a:solidFill>
                  <a:srgbClr val="FFC000"/>
                </a:solidFill>
                <a:latin typeface="Candara" panose="020E0502030303020204" pitchFamily="34" charset="0"/>
              </a:rPr>
              <a:t> </a:t>
            </a:r>
            <a:r>
              <a:rPr lang="en-US" sz="36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 physiology</a:t>
            </a:r>
            <a:endParaRPr lang="en-IN" sz="36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12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10466" y="1447800"/>
            <a:ext cx="2472267" cy="830997"/>
          </a:xfrm>
          <a:prstGeom prst="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FFFF"/>
                </a:solidFill>
              </a:rPr>
              <a:t>EISENMENGER </a:t>
            </a:r>
          </a:p>
          <a:p>
            <a:pPr algn="ctr"/>
            <a:r>
              <a:rPr lang="en-US" sz="2400" b="1" dirty="0" smtClean="0">
                <a:solidFill>
                  <a:srgbClr val="00FFFF"/>
                </a:solidFill>
              </a:rPr>
              <a:t>SYNDROME</a:t>
            </a:r>
            <a:endParaRPr lang="en-US" sz="2400" b="1" dirty="0">
              <a:solidFill>
                <a:srgbClr val="00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544333" y="149183"/>
            <a:ext cx="2438400" cy="1107996"/>
            <a:chOff x="5791200" y="207258"/>
            <a:chExt cx="2438400" cy="1107996"/>
          </a:xfrm>
        </p:grpSpPr>
        <p:sp>
          <p:nvSpPr>
            <p:cNvPr id="6" name="Rectangle 5"/>
            <p:cNvSpPr/>
            <p:nvPr/>
          </p:nvSpPr>
          <p:spPr>
            <a:xfrm>
              <a:off x="5791200" y="207258"/>
              <a:ext cx="2438400" cy="1107996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FFF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FFFF"/>
                  </a:solidFill>
                </a:rPr>
                <a:t>Cyanotic CHD   </a:t>
              </a:r>
              <a:endParaRPr lang="en-US" sz="2800" b="1" dirty="0">
                <a:solidFill>
                  <a:srgbClr val="FFFF00"/>
                </a:solidFill>
              </a:endParaRPr>
            </a:p>
            <a:p>
              <a:pPr algn="ctr"/>
              <a:endParaRPr lang="en-US" sz="3800" b="1" dirty="0" smtClean="0">
                <a:solidFill>
                  <a:srgbClr val="00FFFF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919492" y="703181"/>
              <a:ext cx="1079142" cy="461665"/>
            </a:xfrm>
            <a:prstGeom prst="rect">
              <a:avLst/>
            </a:prstGeom>
            <a:solidFill>
              <a:srgbClr val="680000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↓</a:t>
              </a:r>
              <a:r>
                <a:rPr lang="en-US" sz="2400" b="1" dirty="0">
                  <a:solidFill>
                    <a:prstClr val="white"/>
                  </a:solidFill>
                </a:rPr>
                <a:t> PBF </a:t>
              </a:r>
              <a:endParaRPr lang="en-IN" altLang="en-US" sz="2400" b="1" kern="0" dirty="0">
                <a:solidFill>
                  <a:prstClr val="white"/>
                </a:solidFill>
                <a:cs typeface="Arial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987345" y="685800"/>
              <a:ext cx="1141927" cy="4616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PAH</a:t>
              </a:r>
              <a:endParaRPr lang="en-IN" sz="2400" dirty="0">
                <a:solidFill>
                  <a:srgbClr val="00FFFF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447582" y="318701"/>
            <a:ext cx="11641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CXR</a:t>
            </a:r>
            <a:endParaRPr lang="en-US" sz="4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9064" y="2424923"/>
            <a:ext cx="2863669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</a:rPr>
              <a:t>- No cardiomegaly</a:t>
            </a:r>
          </a:p>
          <a:p>
            <a:r>
              <a:rPr lang="en-US" sz="2000" b="1" dirty="0" smtClean="0">
                <a:solidFill>
                  <a:prstClr val="white"/>
                </a:solidFill>
              </a:rPr>
              <a:t>- Large hilar PA</a:t>
            </a:r>
          </a:p>
          <a:p>
            <a:r>
              <a:rPr lang="en-US" sz="2000" b="1" dirty="0">
                <a:solidFill>
                  <a:prstClr val="white"/>
                </a:solidFill>
              </a:rPr>
              <a:t> </a:t>
            </a:r>
            <a:r>
              <a:rPr lang="en-US" sz="2000" b="1" dirty="0" smtClean="0">
                <a:solidFill>
                  <a:prstClr val="white"/>
                </a:solidFill>
              </a:rPr>
              <a:t> </a:t>
            </a:r>
            <a:r>
              <a:rPr lang="en-IN" sz="2000" b="1" dirty="0" smtClean="0">
                <a:solidFill>
                  <a:prstClr val="white"/>
                </a:solidFill>
              </a:rPr>
              <a:t>Dilated PA segment</a:t>
            </a:r>
          </a:p>
          <a:p>
            <a:r>
              <a:rPr lang="en-IN" sz="2000" b="1" dirty="0" smtClean="0">
                <a:solidFill>
                  <a:schemeClr val="bg1"/>
                </a:solidFill>
                <a:sym typeface="Wingdings 3"/>
              </a:rPr>
              <a:t>- </a:t>
            </a:r>
            <a:r>
              <a:rPr lang="en-IN" sz="2000" b="1" dirty="0" smtClean="0">
                <a:solidFill>
                  <a:srgbClr val="FF0000"/>
                </a:solidFill>
                <a:sym typeface="Wingdings 3"/>
              </a:rPr>
              <a:t></a:t>
            </a:r>
            <a:r>
              <a:rPr lang="en-IN" sz="2000" b="1" dirty="0" smtClean="0">
                <a:solidFill>
                  <a:prstClr val="white"/>
                </a:solidFill>
              </a:rPr>
              <a:t> </a:t>
            </a:r>
            <a:r>
              <a:rPr lang="en-IN" sz="2000" b="1" dirty="0">
                <a:solidFill>
                  <a:prstClr val="white"/>
                </a:solidFill>
              </a:rPr>
              <a:t>PBF and PAH </a:t>
            </a:r>
            <a:endParaRPr lang="en-IN" sz="2000" b="1" dirty="0" smtClean="0">
              <a:solidFill>
                <a:prstClr val="white"/>
              </a:solidFill>
            </a:endParaRPr>
          </a:p>
          <a:p>
            <a:r>
              <a:rPr lang="en-IN" sz="2000" b="1" dirty="0">
                <a:solidFill>
                  <a:prstClr val="white"/>
                </a:solidFill>
              </a:rPr>
              <a:t> </a:t>
            </a:r>
            <a:r>
              <a:rPr lang="en-IN" sz="2000" b="1" dirty="0" smtClean="0">
                <a:solidFill>
                  <a:prstClr val="white"/>
                </a:solidFill>
              </a:rPr>
              <a:t>  with Pulmonary vessels</a:t>
            </a:r>
          </a:p>
          <a:p>
            <a:r>
              <a:rPr lang="en-US" sz="2000" b="1" dirty="0">
                <a:solidFill>
                  <a:prstClr val="white"/>
                </a:solidFill>
              </a:rPr>
              <a:t> </a:t>
            </a:r>
            <a:r>
              <a:rPr lang="en-US" sz="2000" b="1" dirty="0" smtClean="0">
                <a:solidFill>
                  <a:prstClr val="white"/>
                </a:solidFill>
              </a:rPr>
              <a:t> ‘Cut-off ‘ </a:t>
            </a:r>
            <a:r>
              <a:rPr lang="en-US" sz="2000" b="1" dirty="0">
                <a:solidFill>
                  <a:prstClr val="white"/>
                </a:solidFill>
              </a:rPr>
              <a:t>beyond </a:t>
            </a:r>
            <a:endParaRPr lang="en-US" sz="2000" b="1" dirty="0" smtClean="0">
              <a:solidFill>
                <a:prstClr val="white"/>
              </a:solidFill>
            </a:endParaRPr>
          </a:p>
          <a:p>
            <a:r>
              <a:rPr lang="en-US" sz="2000" b="1" dirty="0" smtClean="0">
                <a:solidFill>
                  <a:prstClr val="white"/>
                </a:solidFill>
              </a:rPr>
              <a:t>   medial </a:t>
            </a:r>
            <a:r>
              <a:rPr lang="en-US" sz="2000" b="1" dirty="0">
                <a:solidFill>
                  <a:prstClr val="white"/>
                </a:solidFill>
              </a:rPr>
              <a:t>1/3</a:t>
            </a:r>
            <a:r>
              <a:rPr lang="en-IN" sz="2000" b="1" dirty="0">
                <a:solidFill>
                  <a:prstClr val="white"/>
                </a:solidFill>
              </a:rPr>
              <a:t> </a:t>
            </a:r>
            <a:endParaRPr lang="en-IN" sz="2000" b="1" dirty="0" smtClean="0">
              <a:solidFill>
                <a:prstClr val="white"/>
              </a:solidFill>
            </a:endParaRPr>
          </a:p>
          <a:p>
            <a:r>
              <a:rPr lang="en-IN" sz="2000" b="1" dirty="0" smtClean="0">
                <a:solidFill>
                  <a:prstClr val="white"/>
                </a:solidFill>
              </a:rPr>
              <a:t>  </a:t>
            </a:r>
            <a:r>
              <a:rPr lang="en-IN" sz="2000" b="1" dirty="0" smtClean="0">
                <a:solidFill>
                  <a:srgbClr val="FFC000"/>
                </a:solidFill>
              </a:rPr>
              <a:t>(</a:t>
            </a:r>
            <a:r>
              <a:rPr lang="en-IN" sz="2000" b="1" dirty="0">
                <a:solidFill>
                  <a:srgbClr val="FFC000"/>
                </a:solidFill>
              </a:rPr>
              <a:t>Peripheral Pruning)</a:t>
            </a:r>
            <a:endParaRPr lang="en-US" sz="2000" b="1" dirty="0">
              <a:solidFill>
                <a:srgbClr val="FFC000"/>
              </a:solidFill>
            </a:endParaRPr>
          </a:p>
        </p:txBody>
      </p:sp>
      <p:pic>
        <p:nvPicPr>
          <p:cNvPr id="11" name="Picture 2" descr="Fig.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7"/>
          <a:stretch/>
        </p:blipFill>
        <p:spPr bwMode="auto">
          <a:xfrm>
            <a:off x="914400" y="1136149"/>
            <a:ext cx="4800600" cy="523253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72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872261"/>
              </p:ext>
            </p:extLst>
          </p:nvPr>
        </p:nvGraphicFramePr>
        <p:xfrm>
          <a:off x="228600" y="2133600"/>
          <a:ext cx="8648700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2019301"/>
                <a:gridCol w="510539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ndara" panose="020E0502030303020204" pitchFamily="34" charset="0"/>
                        </a:rPr>
                        <a:t>QRS</a:t>
                      </a:r>
                      <a:r>
                        <a:rPr lang="en-US" sz="2000" b="1" baseline="0" dirty="0" smtClean="0">
                          <a:latin typeface="Candara" panose="020E0502030303020204" pitchFamily="34" charset="0"/>
                        </a:rPr>
                        <a:t> AXIS</a:t>
                      </a:r>
                      <a:endParaRPr lang="en-IN" sz="2000" b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ndara" panose="020E0502030303020204" pitchFamily="34" charset="0"/>
                        </a:rPr>
                        <a:t>CHAMBER HYPERTROPHY</a:t>
                      </a:r>
                      <a:endParaRPr lang="en-IN" sz="2000" b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ndara" panose="020E0502030303020204" pitchFamily="34" charset="0"/>
                        </a:rPr>
                        <a:t>CONDITION</a:t>
                      </a:r>
                      <a:endParaRPr lang="en-IN" sz="2000" b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Candara" panose="020E0502030303020204" pitchFamily="34" charset="0"/>
                        </a:rPr>
                        <a:t>RAD</a:t>
                      </a:r>
                      <a:endParaRPr lang="en-IN" sz="2600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Candara" panose="020E0502030303020204" pitchFamily="34" charset="0"/>
                        </a:rPr>
                        <a:t>RVH</a:t>
                      </a:r>
                      <a:endParaRPr lang="en-IN" sz="2600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600" b="1" dirty="0" smtClean="0">
                          <a:latin typeface="Candara" panose="020E0502030303020204" pitchFamily="34" charset="0"/>
                        </a:rPr>
                        <a:t>VSD</a:t>
                      </a:r>
                      <a:r>
                        <a:rPr lang="en-US" sz="2600" b="1" baseline="0" dirty="0" smtClean="0">
                          <a:latin typeface="Candara" panose="020E0502030303020204" pitchFamily="34" charset="0"/>
                        </a:rPr>
                        <a:t> / PDA / ASD / APW / </a:t>
                      </a:r>
                    </a:p>
                    <a:p>
                      <a:pPr algn="l"/>
                      <a:r>
                        <a:rPr lang="en-US" sz="2600" b="1" baseline="0" dirty="0" smtClean="0">
                          <a:latin typeface="Candara" panose="020E0502030303020204" pitchFamily="34" charset="0"/>
                        </a:rPr>
                        <a:t>TGA / DORV / SV / TAPVC</a:t>
                      </a:r>
                      <a:endParaRPr lang="en-US" sz="2600" b="1" dirty="0" smtClean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RAD</a:t>
                      </a:r>
                      <a:endParaRPr kumimoji="0" lang="en-IN" sz="2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Candara" panose="020E0502030303020204" pitchFamily="34" charset="0"/>
                        </a:rPr>
                        <a:t>LVH</a:t>
                      </a:r>
                      <a:endParaRPr lang="en-IN" sz="2600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600" b="1" dirty="0" smtClean="0">
                          <a:latin typeface="Candara" panose="020E0502030303020204" pitchFamily="34" charset="0"/>
                        </a:rPr>
                        <a:t>SV / Hypoplastic</a:t>
                      </a:r>
                      <a:r>
                        <a:rPr lang="en-US" sz="2600" b="1" baseline="0" dirty="0" smtClean="0">
                          <a:latin typeface="Candara" panose="020E0502030303020204" pitchFamily="34" charset="0"/>
                        </a:rPr>
                        <a:t> RV </a:t>
                      </a:r>
                      <a:endParaRPr lang="en-IN" sz="2600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LAD</a:t>
                      </a:r>
                      <a:endParaRPr kumimoji="0" lang="en-IN" sz="2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Candara" panose="020E0502030303020204" pitchFamily="34" charset="0"/>
                        </a:rPr>
                        <a:t>LVH</a:t>
                      </a:r>
                      <a:endParaRPr lang="en-IN" sz="2600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600" b="1" dirty="0" smtClean="0">
                          <a:latin typeface="Candara" panose="020E0502030303020204" pitchFamily="34" charset="0"/>
                        </a:rPr>
                        <a:t>TA / SV </a:t>
                      </a:r>
                      <a:endParaRPr lang="en-IN" sz="2600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LAD</a:t>
                      </a:r>
                      <a:endParaRPr kumimoji="0" lang="en-IN" sz="2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Candara" panose="020E0502030303020204" pitchFamily="34" charset="0"/>
                        </a:rPr>
                        <a:t>RVH</a:t>
                      </a:r>
                      <a:endParaRPr lang="en-IN" sz="2600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600" b="1" dirty="0" smtClean="0">
                          <a:latin typeface="Candara" panose="020E0502030303020204" pitchFamily="34" charset="0"/>
                        </a:rPr>
                        <a:t>SV / AVCD</a:t>
                      </a:r>
                      <a:endParaRPr lang="en-IN" sz="2600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018253" y="1103840"/>
            <a:ext cx="11448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ECG</a:t>
            </a:r>
            <a:endParaRPr lang="en-US" sz="4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9600" y="380015"/>
            <a:ext cx="5562600" cy="646331"/>
          </a:xfrm>
          <a:prstGeom prst="rect">
            <a:avLst/>
          </a:prstGeom>
          <a:solidFill>
            <a:srgbClr val="6800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C000"/>
                </a:solidFill>
                <a:latin typeface="Candara" panose="020E0502030303020204" pitchFamily="34" charset="0"/>
              </a:rPr>
              <a:t>Eisenmenger</a:t>
            </a:r>
            <a:r>
              <a:rPr lang="en-US" sz="3600" b="1" dirty="0">
                <a:solidFill>
                  <a:srgbClr val="FFC000"/>
                </a:solidFill>
                <a:latin typeface="Candara" panose="020E0502030303020204" pitchFamily="34" charset="0"/>
              </a:rPr>
              <a:t> </a:t>
            </a:r>
            <a:r>
              <a:rPr lang="en-US" sz="36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 physiology</a:t>
            </a:r>
            <a:endParaRPr lang="en-IN" sz="36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544333" y="149183"/>
            <a:ext cx="2438400" cy="1107996"/>
            <a:chOff x="5791200" y="207258"/>
            <a:chExt cx="2438400" cy="1107996"/>
          </a:xfrm>
        </p:grpSpPr>
        <p:sp>
          <p:nvSpPr>
            <p:cNvPr id="27" name="Rectangle 26"/>
            <p:cNvSpPr/>
            <p:nvPr/>
          </p:nvSpPr>
          <p:spPr>
            <a:xfrm>
              <a:off x="5791200" y="207258"/>
              <a:ext cx="2438400" cy="1107996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FFF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FFFF"/>
                  </a:solidFill>
                </a:rPr>
                <a:t>Cyanotic CHD   </a:t>
              </a:r>
              <a:endParaRPr lang="en-US" sz="2800" b="1" dirty="0">
                <a:solidFill>
                  <a:srgbClr val="FFFF00"/>
                </a:solidFill>
              </a:endParaRPr>
            </a:p>
            <a:p>
              <a:pPr algn="ctr"/>
              <a:endParaRPr lang="en-US" sz="3800" b="1" dirty="0" smtClean="0">
                <a:solidFill>
                  <a:srgbClr val="00FFFF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919492" y="703181"/>
              <a:ext cx="1079142" cy="461665"/>
            </a:xfrm>
            <a:prstGeom prst="rect">
              <a:avLst/>
            </a:prstGeom>
            <a:solidFill>
              <a:srgbClr val="680000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↓</a:t>
              </a:r>
              <a:r>
                <a:rPr lang="en-US" sz="2400" b="1" dirty="0">
                  <a:solidFill>
                    <a:prstClr val="white"/>
                  </a:solidFill>
                </a:rPr>
                <a:t> PBF </a:t>
              </a:r>
              <a:endParaRPr lang="en-IN" altLang="en-US" sz="2400" b="1" kern="0" dirty="0">
                <a:solidFill>
                  <a:prstClr val="white"/>
                </a:solidFill>
                <a:cs typeface="Arial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987345" y="685800"/>
              <a:ext cx="1141927" cy="4616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PAH</a:t>
              </a:r>
              <a:endParaRPr lang="en-IN" sz="2400" dirty="0">
                <a:solidFill>
                  <a:srgbClr val="00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34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6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838200"/>
            <a:ext cx="9144000" cy="3505200"/>
            <a:chOff x="0" y="1141274"/>
            <a:chExt cx="9144000" cy="3505200"/>
          </a:xfrm>
        </p:grpSpPr>
        <p:sp>
          <p:nvSpPr>
            <p:cNvPr id="6" name="Rectangle 5"/>
            <p:cNvSpPr/>
            <p:nvPr/>
          </p:nvSpPr>
          <p:spPr>
            <a:xfrm>
              <a:off x="0" y="1141274"/>
              <a:ext cx="9144000" cy="3505200"/>
            </a:xfrm>
            <a:prstGeom prst="rect">
              <a:avLst/>
            </a:prstGeom>
            <a:solidFill>
              <a:srgbClr val="3A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81000" y="1217474"/>
              <a:ext cx="845820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FFFF"/>
                  </a:solidFill>
                </a:rPr>
                <a:t>Cyanotic </a:t>
              </a:r>
              <a:endParaRPr lang="en-US" sz="5400" b="1" dirty="0" smtClean="0">
                <a:solidFill>
                  <a:srgbClr val="00FFFF"/>
                </a:solidFill>
              </a:endParaRPr>
            </a:p>
            <a:p>
              <a:pPr algn="ctr"/>
              <a:r>
                <a:rPr lang="en-US" sz="5400" b="1" dirty="0" smtClean="0">
                  <a:solidFill>
                    <a:srgbClr val="00FFFF"/>
                  </a:solidFill>
                </a:rPr>
                <a:t>Congenital Heart </a:t>
              </a:r>
              <a:r>
                <a:rPr lang="en-US" sz="5400" b="1" dirty="0">
                  <a:solidFill>
                    <a:srgbClr val="00FFFF"/>
                  </a:solidFill>
                </a:rPr>
                <a:t>Disease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75716" y="3159204"/>
              <a:ext cx="2645276" cy="1107996"/>
            </a:xfrm>
            <a:prstGeom prst="rect">
              <a:avLst/>
            </a:prstGeom>
            <a:solidFill>
              <a:srgbClr val="680000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6600" b="1" dirty="0">
                  <a:solidFill>
                    <a:srgbClr val="FF0000"/>
                  </a:solidFill>
                </a:rPr>
                <a:t>↓</a:t>
              </a:r>
              <a:r>
                <a:rPr lang="en-US" sz="6600" b="1" dirty="0">
                  <a:solidFill>
                    <a:prstClr val="white"/>
                  </a:solidFill>
                </a:rPr>
                <a:t> PBF </a:t>
              </a:r>
              <a:endParaRPr lang="en-IN" altLang="en-US" sz="6600" b="1" kern="0" dirty="0">
                <a:solidFill>
                  <a:prstClr val="white"/>
                </a:solidFill>
                <a:cs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20992" y="3159204"/>
              <a:ext cx="2994208" cy="110799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 smtClean="0">
                  <a:solidFill>
                    <a:prstClr val="white"/>
                  </a:solidFill>
                </a:rPr>
                <a:t> CE / HF </a:t>
              </a:r>
              <a:endParaRPr lang="en-IN" sz="6600" dirty="0">
                <a:solidFill>
                  <a:srgbClr val="00FFFF"/>
                </a:solidFill>
              </a:endParaRPr>
            </a:p>
          </p:txBody>
        </p:sp>
      </p:grpSp>
      <p:sp>
        <p:nvSpPr>
          <p:cNvPr id="3" name="AutoShape 2" descr="data:image/jpeg;base64,/9j/4AAQSkZJRgABAQAAAQABAAD/2wCEAAkGBxISEhUQEBIQEBUQEA8PFQ8QFQ8QFRAPFhUWFhUVFRUYHSggGBolGxUVITEhJSkrLi4uFx8zODMtNygtLisBCgoKDg0OGhAQGC0fHx0tLS0tLS0tLS0tLS0tLS0tLS0tLS0tLS0tLS0tLS0tLS0tLS0tLS0tLS0tLS0tLS0tLf/AABEIALcBEwMBEQACEQEDEQH/xAAcAAACAwEBAQEAAAAAAAAAAAACAwEEBQYABwj/xAA3EAACAgECBAQEAwcFAQEAAAABAgADEQQhBRIxQQYTUWEicYGRB6HwFCMyQlKxwWJy0eHxohX/xAAbAQADAAMBAQAAAAAAAAAAAAAAAQIDBAUGB//EADQRAAICAQMEAAQDBwQDAAAAAAABAhEDBBIhBTFBURMiYXGBsdEykaHB4fDxFBUjQgZSYv/aAAwDAQACEQMRAD8AKaBvANABbQAU8aEJeUIRZKRLK1jRkld3lCEO8YhLvKjG3QjD19nM3ynr9Ji2Y0iGBWs3aEWVWWohQVo2lNCK+IUBb4bbyt85o67D8TGxo6CuyeMnHbKjIOFsxgGLIATzwGeDRAFzQAgtACOeMAS8AAZoAKaAA4jESogA5HiAs12xAPW+IYz9oiABr4AB58QGoDINgEwAExgJeMkrWGMCra8pEFS15SEypZZKJYhrIyRF1m02tJj3ZUBjscnM9bH0SWKlm0kBYUTIogMtXaNoCuVhQgFOJjlG1QG1pLsgTx/U8GydlotB5yiglsgAwPEMMNACeaMD3NACCYACTAQOYATAAlSAgikYgcQA8GiGGLIhnvNkgTzxDB54Ab+ZJnPZhQhV9yqMsQo9SQJkx45Te2Cbf0E2l3Mu3jNHTzF/+v74m3/tuqq9j/gR8SPs8bwwypBHqCDNaUJQdSVMdlW2yAinbZGkS2U7LJRIovGIr6h9vpOt0qFzbEykonpYREW6RNmMSqLapMqQg3WOgoU9e0e0BHJIaAsaRsbTjdV02+G4EaIM8a1TLCBiGGrQAYGgMLmgBMAJgInEBEcsADVICLFdcYiXSACHWACmEQwGMQyA0kYeYgAJjA6TMkygM8YHD+JOJM9pUH4RsPaev0eFabAlXzS5f6fgas5WzAZjM252SWdFrGrOVPzHY/OLNghqI7Z/4GnRvVa4OMjr3E83qdFk07+bt7MqlYq2yayEVXeUIUXgIVaczudHjywBVZ6SERpFzTLNiKGWkEyUFDHWVQEum0KCipYsTQgFE188N0GgL9DZE8BrMezK0UhmZqDJBgAxTABiwGMEBBgQEEFgBIWAhqLACwojEeaACXWAFexYgEOIhoECSUFEMEwEbzPAyiL7cAn0BMuEbkl7JbPnNzZck/1HvPY5nbNYSftFFCPCZlYDq3wciZdkZLbJWhlxdTnrONq+ktfNi/cOwHecaUJRdSVDBBkgFjYz0fRo/I2AVKz0OIpF2tcTPRRZK95VAMAzGINlgAh6t4AJsSS0TQ3R9xPEdaxbctgh5E4pQMBjFiAasAGrAQ1Y6AZCmI8IUA1IgGgxiPEwABoAIsiArPJZSIAiGeiGRADQa2VRVlXV2fC3+1v7TLh4yRf1RL7HDY3+/wB56zIuTACBLirAmZl7ESJkQBiZkhhhszU1WjhnjyuQQQnk82GWKTjIoYneeh6HJODQLuWNO2O09Ao8l0WlmwkUWwNowEoxzCgLulpex1rRS7OQqqu5Zj0Emcowi5SdJdyWzf4x4L1Wmo/abRWFBVWVX5mQswVc4GDu2NjOdp+rafUZvg47vxxw65JUrZy9iTpFCqBhsTy/XsfCkSWmWeUGLIjodnucCZoaec+yCyDqgJv4ulzl3FYB1838fRvZNi24j7zbj0mC7isA8TMv/a8YrGU8U9ZhydJi1wPcamm4gp7zl5+lyj2HZoV2A9JysmKUHyMImYxi3MQhDGAxDSWURmICC0QAc0YDXtmSgsr2WxpCbOWZSGI9Cf7z1kJfEgpe0YwSu8zwAEzIhNBKJliuQGibCRQQEraBLLNDXaGOeP1Bk1Hf57Tj9NctPqPhz8gi3Wk9fFWWi3Usyoot1DaMYrlwYgN3wzpQbBazciUfvWfcYx/CPv8A2mj1DK1i+HFXKfCX5mPI6VeztvEfjCg6V6KStpuQp0zjI3Y56Y6j3xPPdP6XqFqYzmtqi7+/0X99iIwd8iPw509NaNdZUHdmwrOAQEHpn3zM3XdRk3rHCXCXP3FN26LH4iaOjULU6KqX+YtaBAB5it1DeuBvOFjnknFw7r8iVxyVNb+HAFXPXfl1QsysNiQM4E11CLdD3M+W6jUYJHoSJ6TS9IXeRkRUe0zsY9Jjh4ChZYzMopdgFsYyWAxkNiBzEB7MYiRcR0MmTT7ga3DOLHOGnJ1mjjONoaZ0Vd3MMzyubG4SoyIhmmIBTtEMSzRDFl4ALayFCANkdAC9syUS2Ie2VRLZlasfFn1noOmz34dv/qAt/wBH09J0I8MAMTJEZ7EzR+gqGV+8z437GhwmcsMLmFCYNlff0nP1ejWSpruiaLWnOQCJ0cErimXEvUzYKLK1Njn5X5QeUvytyhtti3TO429xJ3x3bb59eQO9/DngtDBtTqFWzBKojYIHqSPWed63rsmNrFjdeWYcjd0dfxLwlp9QhVT+zq3ISKQgB5c45sj9YnEwdVy4JqT+Zq+/iyY8OzF4/wCDtL5JTTKEsq+LzCzt5gA3U+83tJ1rN8b/AJXcX444Gptdzj+M8QdGWmpii0qB8Jxlu87el00JxeTJG3L36HCPlmRpuJW/tNT5axg4ADEnr1hqtLi+C4xSivoOSSR2fiLxgKEavc2Oh2HRcjvOBpOlSyyUu0UQlZ8ks3JJ7kmetquDKgOWIAuWIQDCIQtlktCBxJoRGI6EAwkOIAjaTtEdNwjU5WeW6rh2ysyxNAvOIUKZ4AId4AIe2MQprIUFiy8dCFvbMpjEPZHQFew5nQ6dm+Hlp9pcfoCZGJ35JplAg9plixoICZooonl7TKvQDajjY/eZ4sdFlUzMlAGa8xNcBRVoPI5U9DuJhxvZLaSuGa2nIm2mWfVuFXrVwV0PxlqLrCu2PjLED5jI39p5DUSeTqqripJfuoxPmRgeDLmVXck+WuAE6c9uCxA+g/OdLq8ITlGKXze/S/yGU06PE+otFeSqLYbiVQEfu06DJP5zRzdLwQ3vl7a8+WJqrJ4JxuzUsUPLWgOOcZ3z0ENT07Fpkpptv1+bFJUjo08JaEoUK+Y75JtJOeY95ovq+o3Jp0l4Fz7OD1Olr4a7O+LrmZkpQb4H9WJ21mlrUkuI+QtyK3BfB2o1l4u1uaamPM5LAWMOyqu+O3WPUdRxafE44eWu3orclwjttZ+GXC3rK1G2p8HFnmO+D2yrZBH2nFh13UqXzU16oVv2fFNVpDXY9TEE1u9ZI6EqSMj7T12OSnBSXlWZE7QlxLYCysigPcsKAjy4KIiCke0VCXWTtFQsiQ4ktGtwhp5zrKMkTWLTzJYp3gBXseMBDtGIUzRkiy8YFdrJmoxNgFoUBIEBoJR6z1OjzrUYrfdcP+/qNA2V9xNhKikeUff3mxFcFoPEyJKyhirMqGMRiOn29JV0Is12BvnLjK+wFfiFORkdRvMWeFq14Jkg9BqMj9bSsWTcgTPqHhrwlrbNOSzKKtRRhUZzmos2xKdgRvt6zha3X6ZZ00vmhLl13/EiUlfHgvVeGLKv2etXDItl9THB3ck5fHcfDgD295hl1HHk+JKS5dNfZeCXK7sV4k4EmjakJYzAafUfA4HMCMEtkbYJfGMdu8NLrJamM1KNXKPP8v4B4Mvgjrp9KLrN+tmPVj/DNrUuWfO4R+wSdstcC8W332ClEUc2SW/pWaur6XixR3uXYGqD4jwDVDztaFW645CEnamsDcqD1aRh1WF7cLdR8/V/oSj50tmo1FgRWutdjsvMxOflnad9/CxRukkZeEjpNVw7jVSqrftRD/AFrJds+h5dxOdjfTpycqja9k7onI6ip1co6srhsMjghg3oQd8zsQlGUU4vgvg6DgfgTW6rBWo1KcfvLsoMew6maWo6lp8K5lb9IlyRqa/8KtfWpdBVcFGeVGw7D/SpG/3mvi63pZtJ3H79g3+ziBXO1RQRWOhC2WFAVXSQ4gLKyXGiWjR4aMTx/Wcqc6RcUXy84BYp3jASzQEKYyiRLmMQomMCpzTMa4xIDGrJLQeP17Ta0epenyqXjyMNcH9flPWrbJKUezGmQ1eZmj83ctEFZkUaLQxUl16GSftFYAjbf84WI1vDmnGp1NOmfOLbFVipCnk6sQT0PKDMWo1Hw8Up+UiZukdr+IngnQ6LStqNN5tbo1ezObFtDMFPXod85HpOB0/qWaebbPs/4GJOmdX4H4wLNJScNg1ohLc2xUAHBPXpOb1CGzPL72KuTW11608rV5ZTzkliMo5Of8tNWNzuu4HBJxBuI62yqxvKRKzQnQn4jlj/ALmwPsJ13Wg0sZ95Npv+S/Ap9kbXGPDVb1eQXcFEJqC/zMAcZHfcdJp4+s/Cyxqrl3v+RK4Zifh9wq5Od2RlckqVccrKB850eqayE0knaCTtnRcU8SrVTb1PKpTABIB6bmczBpZzyxXsEch+Fz41FlvJn4dm9CTkzs9W5xqKZUj6VbxqxNiQuPiz/wBzzywSl2Is4TiPiLSjVNdTR+06i0qObqOYAAcufl2npdPos3wFHJPbFFKLf2Ns+O66StV/8fLlxVllrb+knuZqPpeTLFzxLjxfd/USg2Pu8d0Acy2l9s8uSSfbE0o9H1cp1sr6+CtrPk3Em822y3lCeZY78ijAXmOcCe3wYvh44wu6VWZEqVFVq5moAHTEYirZEAnlzNHW5lixtiNClcCfPtTleSbZkQwtNcBbNGIWTAQtpSEKcxiEkyhFJZnNcekkocsRSGrJKPHbf9fOdfpmuWJ/CyP5X2+n9AGqMj3np4lIkp6/PqDM8exkTJ8v0lDB5c9flIaAgjHvJYBaa5q3W2s8rIwYH0ImKcFNOL5TFVn0bwz45q1LGjiNdJQqAqturnO4bm69sTganp7wLdhbsxSi12NvinjehtRXw+upqCpARiAEKgD4Vx6jOPcTn/6aW3fJ2R4sPVXG0eXzcvKx69D8/uDMKlHCnkfKQdzH4ZwnktusOPjs2I9AO31zOP17qbywxwxvirK22jrtOOV1tubm5kPK2e+B1+hO/rOTjbxZI5NRK7XH3/x/fYfHg9pSS7XsCyluUYzkAbD4V+n1m3j1U8r+J/0XC/m6FVMppw/ztPbpwy0ixnBVhlgpOTnO+cbZnU0XUZTy/Fyd14+wvBzOtpekeXQRpqUOH1GwL4/p9Z6eElP5pfNJ+Ce5Q1Gou1Y5a2avTps175zZjr7sfabGKOPA7krm/HopVHuZlnEUozXpFKtjlbUWD94f9oP8InThhlmqWZ2vS7fj7MiW7uZoXO53J3ye5nRXHBlGKuJYiCICAKxgVrmgIpvExBUJvPJ9c1f/AEQ4otETyhQJgABjEAYxC2MYhDmNCEkyhFYCZzXGJJGPQxFIapiKCiGeQ4Pt6ek7XTupfDrHlfHh+vv9Py+w7Hrjr9p6mErRaZKzIUEw+o9YX7GBt6/SJgb3gCzTrr6TqQCuWADAFfNI+DOff88TmdR3fAls7/yMc+x2X4x8G0/lLra1VH51RuUBfMU+uP5h6zjdL1E3N4pcr8hQ9HFiwa6kfEE1Wnw6vtlsYw/3xn0O/eZc0PhP/wCWS1X2Om0eua01sysDYmGUfy31/wAS/Vdx7LODruMU4Lz+TIR0tmoNyhlrKlFOVXcY9tp5LUZJah7cUf2VzXoyLmPJaNj2Ur+7VPLU7gjJAGCcdunT1k6hZM+ni1BJQ+vPHD4/l7CD9lbQeZzLUr8vO+eVieUkDO4Hfaa2illlkWKMqv8AcLbtR09vCdOoL28zM2CTzEfF7KP8+k9Tg0sMc9/d+/6A0fJvEdjNc/mc+r8pyFqpVjUg7c5G2cYyJ7DTtOC2/Jfvv+BKR3HgdSala1FVuuCBhB2AE5etlU2ovgKOR/E16TqlNeM8mHxjrnad/ojn8F7u18GTGI8O+DNTq18xeWus9Hf+b5ATb1XVcOnltfL9Ipzoz/EHBbdHZ5V2NxlWHRx6ibek1ePUw3wHGVmdmbiKEsIxCXSMRVZN5zuoapYMbYixXXifPdRneWbkzJQREwALIjEA0YhbmNCK7tKEIdpSJEFpQrPKJkMIXLEMNYANUySkHmAyDAZCWEHbf29Z0NFrs2F7Y/MvX6BZar+LsR7Geu0+f4kbcXH6NFpjAn62mxuLsF0Ppnr6CRJoLK1lL9QCPrNbImSz6f8AhPx293tr1DCxK668M4BZSSwwNt8jv7D1nnep4YY4qUVTZEo9jlvF/Af2bWO2n1NKFmOorTJqNauThR1GBuMekePP8TCt0X6C/Z3X4Y2eYHt1KAOp8vlQjlfYHzNunp9DOZngr72Qa3iCl9MVt09gxazKRyqcZ3xg5Hbr7Tzer08tNJ5oP9r/ACU22kkZlbWZZgXKlst/Fykn1HScb/llCT5rz6/EpRanY/SVc1gY5IT4sDuw6Td6Tp92R5ZL5Yc/d+ELIrYniuusbKW/Cuf4f9Pv67TYzdQzSntrbz2Xf8RNUuTH4p4no0tfk6BRczqwYpnkqbbBO3xE5Ow9J7Lp/TM2ZrLnbS4793+gVZzel4jxFslPOPN1wpx9J6Cem0vG5Lgfymz4c8N3G9L9alflhi712sC1gwcAr88bE9pj1GsgsTx4LvxXgN6XY+it4y4fT+7BSvkU4WsYUewCjE4a6drMnzOLd+/6iqz5X4q8Q2a27zH2Vcqif0r7+89b07Rx0uPau77mSKoyMzoplEGMBVjzV1Orx4I3JiARO88J1HqEtTP6FJBzlDIMYC2jEJcxiEO0pEsru0pITK7tLSIYktKogtBIxBBYDPcsAJEQE5jUW3SGgseuflO/pekw27s3f0UkSp9NvadnDhx4lUIpFpD6yf0JtpNoZZHuZW0dB4942hi7W+u+MdvnMMkgPUa62k81Tmo7Z5SdwDkAjvNLPhjNVJX9xNWWKXo1t6Jar1232qhtrZRWzMcczB8lfpmcjNF41UXwY3aO+bwk3DHW7TB76WTDXFyWrtOQC1Qx+79xuM9O84uTJbuXjsQDdxzzdubm8s9unN/zODrPiZKU+xkTS7DdHxKxVdAV5X/qAJBIwSD2yNpo73jg4R7SEk7tl3R656q+ZBWTyu5L82RvgEY69O838e7BpoKKXNyf5L+BFclDScQpd2/am5uYYBKuwz3zyA4OMdsR9OwZZ5Hk22154Dd4KNXEFUkVUagqGIUpSi8y52O+4yPae5xxlJLdJfvYqA13E9e45KNPdWD/ADMOZz+WBNrFh08XeSaf5DSXlnRcA8DpbSG1tuo8xxkqrYFft3yZqajq0seSsMVtX07jv0cnxrw49etGi0xN5cKVOykA5J5z0GME5nY0/UIz03x8vypd/wChkjLg1OL/AId3U6ZtR59dr1qHbT1ox+DbmIsJ3wMn+EZxNbT9cxZcyx7KT4Tb/dxXn7hvRwrEzulkGwyJ3XBLBVvWeP6notXKW58oaaGBp56UHF00WezJAEmACnaMkru0pIRXsaWkSys7SkiRDtLRDYomMRqgRDonliCj3LAdAERiIWdPpkFLLb8DROZ6aJaGIuZsQiUWFwBvNhJIpFircbD6np/3K7jDdh3OfltE4hQtvliYnfgRXuU9B8RwPl6zVmrQgOH2rVdXa6iwVurMh6EA9P16Tm5sHslq0foPgPGtDqtNhWLo6sjBiQRzDdT6dZ53PilGXKMavycDo/DVFfEv/wAyqwmvUB9Wrg/Hp8YHLk/x5wRgzXyYlNfMhdi1430un4dYgsuu5GXOVr5ySOwIIAPzml/t0JvvRTkzm9VxY6hvMqUeWQEVVJyEGwAPZvY+szvBGUuVVcJekjGvZWPCnJzWl1oJ3NNhSxT7oxwfmDOpp3GPD4/DgZ1nhTwkS4s1Go1tdakHyHZA1nfBZScL2PQ77Y6zZy6vZGoxTfv0NM2PGXiWh2TR6S5aLUtRA6qz9Rjy8Lsckr16Yj0OnnFPLljcWv7Yfgaz6PVU6Yu+pq5q1yzCp2OO7FVbP2mspYcualF037X5gcJpdfTXedXZrhc+CoFdbrkEYwc529tvnO9kwTyYfgQxbV9WVzVJFjjvjgNpzTp/NV3+F7GCjCdwu569PrMOi6LKGZTzU0uy+v8ATuUo+zhxZPSlgWE+kQhJJkvkTAFs5+p6dhz90F0MF84ef/x+S5xsreeLziZ9HlwupId2JdprUJiLGlIRXsaWkQyu7S0iWxLmMkWWjA2lkFIPEQyeWAAMkLAArN3Q5tmQDzVmerxytDTDqRvlN6F0ZEW0UDf67zOqKI8wnYDb1P8AiF2+AJXbcn9fLtCl5Anc9cgeu2TJknL6CogkAe395jlFRXAmirqF7nbbOPSaWWN9yQ+B8VbS3paQWVXVnqyQHXuCPXv9Jy9RhtNPyJ8o+vX8S4TrMcTS3yrtDSzF68o2MZCWJj4ujAfM4nCeKcZbTGZ/D/xA0HESa9fRWqqByreVIYnqQfUSpYGlwFMzvxV8nS0aWzh1denHO1bNXyfGoXZXX+bvuZOCLt7kDOe8MeOsWAapagpGPNVDsf8AUuSCPfE3HhTj8otp9CPjLQ3VnSm+kC5GTKhk5cjGVbojb7QxaSd/EUXwHInhfgaih+dadZc1OLVLNUVJG4KhSuSD2M2smvlOO1yST48j3SZR45+ISmlqtOHDOGRvMHKVPQ5+W+0en6TP4qlKtq548lKPs+fIcz06MgeCOkrsBIYHY7RpAE1JlDB8sxiEPSYUIU9eItogQJE8MZqpKwGivPXacrUdFwZOVwxWypqKiPeee1XSc2HlK0FlJ2nOolsSzRkimMYgMxgbyiYjIGIgGKsQwykLAS6S4yp2BIG2Z6bR590UQSp7Tt4cl8GSLHisd9/ebNGQjPpuf8yr9DPCvPfJ9+g+UEvLAm1sbD4ifzlNhZC19z/5IryIX5XMfr9zNecLIKevp6n5znaqHkDLrWc3HjuxJE2Jt9JUsfFjaPuvDvCfCtfpdK1t9jMldal1t5fNYKOYMpzg7HtnacqU8sJPgxdj494y4XVpdbfp9OxsqrcBGYgnBVWIJHXBJH0m5hjJRUmu40J4XbyOjjco6OPmpBH02nXwwU4tey+59as/Fu3y+WqkCzpzWEFR8sbn8ppQ6Fcvnlx9O5O0+Z2FizOdyzMze7E5J+5nehDaqXgtDUfO3SZUA0H6yhhir0lpAMRCJQwyDGB449YCK1tYPeMBDrjvARCtFQggInFMQjV6NXHw7N+RnJ13SceaLlBVIlow7AQcHtPHTxuEnGXdECzJA9iAG2rTEzINSIZYQRMY0LJHQt0jELXY+03dLqHjZLQu4YOR0npdPnvlCG1Nnr9p18c9yMkWO5f/ACZ0ZD3J6Rismtf+YkBDDPyH5xgeXP5dJDEUuKNkBfn9pz9UrVeyGUfKx9jNf4SQ0KK/5mLZYA1jf39e8WJW6Ymhi1Zm3HDuVCUSEBQ57f2mNQeF34/IOxpUOCMidGDUlaLHZz1l0Inlz7R0MMAykgHVyx0Wqs/OAD8jG4xEAplUx8gJtrWUhC2pWAA+WvbPWHNiBur+UYhK9flExGRxhQLDjuAfrPFdago6njyjE+5RAnIGFiAGuqTGy0PrEQ0WaxJKHqIhnmSACXrjsVFd0I/4m9ptW8b57EtCFswdvtPS6XVxl2YuxercMc7fKdjHNNGRMY752mXchgHOdvvFaAmD+gC7mCjJOwmPJNRVtibM/JYljttgA+k0o3ke5k1YVvYfP/qOS5oZWdMGYHGnwAspgxOG2YFmpdx7zfxryOh7VD77TLsQCf2Ujes/ND0mB6dwe7G/wJquw6q7sw5T6H/BlRyeJKmOyypmxFjQ5W/8ljCyO0Yxq2+kKAMXwoATYO0YgTcO4joCGdMQpiBVlhQA2MDGApsKCzHCjv6+0w580MUHKTpIiTMDV3c7lumeg9B2ngtbqf8AUZnP9xiFgTTAnEAOlGmkMpBeRJZSCWqSWhqiA0MCxDBeuMCu9cYqEPpgZlhklHsyWFToCN+badTT9Uy4+/JNhWPjr9528PV8Ul83A9wsalZtLXYKvch7gbNRtsM/Oa2frGHGvl+ZicjOv1BJyftPParX5dRK26S7IjcWamDDP0+s9HpdQsuNSLiwbBg/abUuSwioMW2+BC3q6faVttL9ww6B2mbF2pjHoMj5bH5zYQBr6dxKoQYAPUfeJxTXIAlMbTga2eo0L+JD5sflPx+PoSRAPrn27y9P1zTZP2ntf1/UfIatmdjHmhNXGSYWEZlTHZ4COx2ehYrPZjsLPcnp2hYhb4XqQvzOJjnnxw/akkJtFe3iCL0+M9sbD6mcrU9bwY1UHuf0/UhzM3VaprDljt2UdBPMazX5dU/nfHoxiQJogGtcAGeSYrHR2w00kZJ00kpAHTxFIHyIiiPKiGQyQQFd0jEwqqMy0iGz19uNpZBj6m7JwJQHkAA3ibEVb7TACqxMCQ6bOUzc0eqeCf0fcpM0EIYZE9ViyxnHdF8GVMnkmdMoYozsd8zJGPdewBdPuPz/AFv94rcXYBKpzn23+U2U/Ix5Hp95YAhvXY+0YDK/cSJxU04yVpiYq9OX5GeE6t07/S5N0P2Jdvo/X6AmV3M5cJyg7i6+wAecR0J/v/eb+Pqurh2yN/fkQB1b+v3CzaXXNWvK/cIka1v9P2/7mVf+Qald0v4/qMk61/8ASPp/zIn1/VPtS/D+o6FPe5/mb6HH9pp5Op6rJ3yP8OPyDaVnWajm5O5OyXEWVhZjo8EjsVD66hJbGkPVJNlUFywCj6D+zwAhqIgEtVJGB5MRRBogMW1EAF2UCWkS2VbnwMCZEiGZGrtjEIqq7mDYUetaSMqusaE0JZYyQMQEHVYVORNvTaueB8dikzSqsDb9Paeo0upjmjaMiY5RgzdiUS6zI/m5ZRHvEnXDEeS3tMkZOwD5gZksDynHTp7+sACfcEHoZh1GGGaDhNWmS0ZtuxI9J881WneDLLG/A74K7NMNCFs0dEtghoNDixqmSzIMklAMspMloWVlWS0EqwsVDkEQqGqIgoPlisq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4" name="AutoShape 4" descr="data:image/jpeg;base64,/9j/4AAQSkZJRgABAQAAAQABAAD/2wCEAAkGBxISEhUQEBIQEBUQEA8PFQ8QFQ8QFRAPFhUWFhUVFRUYHSggGBolGxUVITEhJSkrLi4uFx8zODMtNygtLisBCgoKDg0OGhAQGC0fHx0tLS0tLS0tLS0tLS0tLS0tLS0tLS0tLS0tLS0tLS0tLS0tLS0tLS0tLS0tLS0tLS0tLf/AABEIALcBEwMBEQACEQEDEQH/xAAcAAACAwEBAQEAAAAAAAAAAAACAwEEBQYABwj/xAA3EAACAgECBAQEAwcFAQEAAAABAgADEQQhBRIxQQYTUWEicYGRB6HwFCMyQlKxwWJy0eHxohX/xAAbAQADAAMBAQAAAAAAAAAAAAAAAQIDBAUGB//EADQRAAICAQMEAAQDBwQDAAAAAAABAhEDBBIhBTFBURMiYXGBsdEykaHB4fDxFBUjQgZSYv/aAAwDAQACEQMRAD8AKaBvANABbQAU8aEJeUIRZKRLK1jRkld3lCEO8YhLvKjG3QjD19nM3ynr9Ji2Y0iGBWs3aEWVWWohQVo2lNCK+IUBb4bbyt85o67D8TGxo6CuyeMnHbKjIOFsxgGLIATzwGeDRAFzQAgtACOeMAS8AAZoAKaAA4jESogA5HiAs12xAPW+IYz9oiABr4AB58QGoDINgEwAExgJeMkrWGMCra8pEFS15SEypZZKJYhrIyRF1m02tJj3ZUBjscnM9bH0SWKlm0kBYUTIogMtXaNoCuVhQgFOJjlG1QG1pLsgTx/U8GydlotB5yiglsgAwPEMMNACeaMD3NACCYACTAQOYATAAlSAgikYgcQA8GiGGLIhnvNkgTzxDB54Ab+ZJnPZhQhV9yqMsQo9SQJkx45Te2Cbf0E2l3Mu3jNHTzF/+v74m3/tuqq9j/gR8SPs8bwwypBHqCDNaUJQdSVMdlW2yAinbZGkS2U7LJRIovGIr6h9vpOt0qFzbEykonpYREW6RNmMSqLapMqQg3WOgoU9e0e0BHJIaAsaRsbTjdV02+G4EaIM8a1TLCBiGGrQAYGgMLmgBMAJgInEBEcsADVICLFdcYiXSACHWACmEQwGMQyA0kYeYgAJjA6TMkygM8YHD+JOJM9pUH4RsPaev0eFabAlXzS5f6fgas5WzAZjM252SWdFrGrOVPzHY/OLNghqI7Z/4GnRvVa4OMjr3E83qdFk07+bt7MqlYq2yayEVXeUIUXgIVaczudHjywBVZ6SERpFzTLNiKGWkEyUFDHWVQEum0KCipYsTQgFE188N0GgL9DZE8BrMezK0UhmZqDJBgAxTABiwGMEBBgQEEFgBIWAhqLACwojEeaACXWAFexYgEOIhoECSUFEMEwEbzPAyiL7cAn0BMuEbkl7JbPnNzZck/1HvPY5nbNYSftFFCPCZlYDq3wciZdkZLbJWhlxdTnrONq+ktfNi/cOwHecaUJRdSVDBBkgFjYz0fRo/I2AVKz0OIpF2tcTPRRZK95VAMAzGINlgAh6t4AJsSS0TQ3R9xPEdaxbctgh5E4pQMBjFiAasAGrAQ1Y6AZCmI8IUA1IgGgxiPEwABoAIsiArPJZSIAiGeiGRADQa2VRVlXV2fC3+1v7TLh4yRf1RL7HDY3+/wB56zIuTACBLirAmZl7ESJkQBiZkhhhszU1WjhnjyuQQQnk82GWKTjIoYneeh6HJODQLuWNO2O09Ao8l0WlmwkUWwNowEoxzCgLulpex1rRS7OQqqu5Zj0Emcowi5SdJdyWzf4x4L1Wmo/abRWFBVWVX5mQswVc4GDu2NjOdp+rafUZvg47vxxw65JUrZy9iTpFCqBhsTy/XsfCkSWmWeUGLIjodnucCZoaec+yCyDqgJv4ulzl3FYB1838fRvZNi24j7zbj0mC7isA8TMv/a8YrGU8U9ZhydJi1wPcamm4gp7zl5+lyj2HZoV2A9JysmKUHyMImYxi3MQhDGAxDSWURmICC0QAc0YDXtmSgsr2WxpCbOWZSGI9Cf7z1kJfEgpe0YwSu8zwAEzIhNBKJliuQGibCRQQEraBLLNDXaGOeP1Bk1Hf57Tj9NctPqPhz8gi3Wk9fFWWi3Usyoot1DaMYrlwYgN3wzpQbBazciUfvWfcYx/CPv8A2mj1DK1i+HFXKfCX5mPI6VeztvEfjCg6V6KStpuQp0zjI3Y56Y6j3xPPdP6XqFqYzmtqi7+/0X99iIwd8iPw509NaNdZUHdmwrOAQEHpn3zM3XdRk3rHCXCXP3FN26LH4iaOjULU6KqX+YtaBAB5it1DeuBvOFjnknFw7r8iVxyVNb+HAFXPXfl1QsysNiQM4E11CLdD3M+W6jUYJHoSJ6TS9IXeRkRUe0zsY9Jjh4ChZYzMopdgFsYyWAxkNiBzEB7MYiRcR0MmTT7ga3DOLHOGnJ1mjjONoaZ0Vd3MMzyubG4SoyIhmmIBTtEMSzRDFl4ALayFCANkdAC9syUS2Ie2VRLZlasfFn1noOmz34dv/qAt/wBH09J0I8MAMTJEZ7EzR+gqGV+8z437GhwmcsMLmFCYNlff0nP1ejWSpruiaLWnOQCJ0cErimXEvUzYKLK1Njn5X5QeUvytyhtti3TO429xJ3x3bb59eQO9/DngtDBtTqFWzBKojYIHqSPWed63rsmNrFjdeWYcjd0dfxLwlp9QhVT+zq3ISKQgB5c45sj9YnEwdVy4JqT+Zq+/iyY8OzF4/wCDtL5JTTKEsq+LzCzt5gA3U+83tJ1rN8b/AJXcX444Gptdzj+M8QdGWmpii0qB8Jxlu87el00JxeTJG3L36HCPlmRpuJW/tNT5axg4ADEnr1hqtLi+C4xSivoOSSR2fiLxgKEavc2Oh2HRcjvOBpOlSyyUu0UQlZ8ks3JJ7kmetquDKgOWIAuWIQDCIQtlktCBxJoRGI6EAwkOIAjaTtEdNwjU5WeW6rh2ysyxNAvOIUKZ4AId4AIe2MQprIUFiy8dCFvbMpjEPZHQFew5nQ6dm+Hlp9pcfoCZGJ35JplAg9plixoICZooonl7TKvQDajjY/eZ4sdFlUzMlAGa8xNcBRVoPI5U9DuJhxvZLaSuGa2nIm2mWfVuFXrVwV0PxlqLrCu2PjLED5jI39p5DUSeTqqripJfuoxPmRgeDLmVXck+WuAE6c9uCxA+g/OdLq8ITlGKXze/S/yGU06PE+otFeSqLYbiVQEfu06DJP5zRzdLwQ3vl7a8+WJqrJ4JxuzUsUPLWgOOcZ3z0ENT07Fpkpptv1+bFJUjo08JaEoUK+Y75JtJOeY95ovq+o3Jp0l4Fz7OD1Olr4a7O+LrmZkpQb4H9WJ21mlrUkuI+QtyK3BfB2o1l4u1uaamPM5LAWMOyqu+O3WPUdRxafE44eWu3orclwjttZ+GXC3rK1G2p8HFnmO+D2yrZBH2nFh13UqXzU16oVv2fFNVpDXY9TEE1u9ZI6EqSMj7T12OSnBSXlWZE7QlxLYCysigPcsKAjy4KIiCke0VCXWTtFQsiQ4ktGtwhp5zrKMkTWLTzJYp3gBXseMBDtGIUzRkiy8YFdrJmoxNgFoUBIEBoJR6z1OjzrUYrfdcP+/qNA2V9xNhKikeUff3mxFcFoPEyJKyhirMqGMRiOn29JV0Is12BvnLjK+wFfiFORkdRvMWeFq14Jkg9BqMj9bSsWTcgTPqHhrwlrbNOSzKKtRRhUZzmos2xKdgRvt6zha3X6ZZ00vmhLl13/EiUlfHgvVeGLKv2etXDItl9THB3ck5fHcfDgD295hl1HHk+JKS5dNfZeCXK7sV4k4EmjakJYzAafUfA4HMCMEtkbYJfGMdu8NLrJamM1KNXKPP8v4B4Mvgjrp9KLrN+tmPVj/DNrUuWfO4R+wSdstcC8W332ClEUc2SW/pWaur6XixR3uXYGqD4jwDVDztaFW645CEnamsDcqD1aRh1WF7cLdR8/V/oSj50tmo1FgRWutdjsvMxOflnad9/CxRukkZeEjpNVw7jVSqrftRD/AFrJds+h5dxOdjfTpycqja9k7onI6ip1co6srhsMjghg3oQd8zsQlGUU4vgvg6DgfgTW6rBWo1KcfvLsoMew6maWo6lp8K5lb9IlyRqa/8KtfWpdBVcFGeVGw7D/SpG/3mvi63pZtJ3H79g3+ziBXO1RQRWOhC2WFAVXSQ4gLKyXGiWjR4aMTx/Wcqc6RcUXy84BYp3jASzQEKYyiRLmMQomMCpzTMa4xIDGrJLQeP17Ta0epenyqXjyMNcH9flPWrbJKUezGmQ1eZmj83ctEFZkUaLQxUl16GSftFYAjbf84WI1vDmnGp1NOmfOLbFVipCnk6sQT0PKDMWo1Hw8Up+UiZukdr+IngnQ6LStqNN5tbo1ezObFtDMFPXod85HpOB0/qWaebbPs/4GJOmdX4H4wLNJScNg1ohLc2xUAHBPXpOb1CGzPL72KuTW11608rV5ZTzkliMo5Of8tNWNzuu4HBJxBuI62yqxvKRKzQnQn4jlj/ALmwPsJ13Wg0sZ95Npv+S/Ap9kbXGPDVb1eQXcFEJqC/zMAcZHfcdJp4+s/Cyxqrl3v+RK4Zifh9wq5Od2RlckqVccrKB850eqayE0knaCTtnRcU8SrVTb1PKpTABIB6bmczBpZzyxXsEch+Fz41FlvJn4dm9CTkzs9W5xqKZUj6VbxqxNiQuPiz/wBzzywSl2Is4TiPiLSjVNdTR+06i0qObqOYAAcufl2npdPos3wFHJPbFFKLf2Ns+O66StV/8fLlxVllrb+knuZqPpeTLFzxLjxfd/USg2Pu8d0Acy2l9s8uSSfbE0o9H1cp1sr6+CtrPk3Em822y3lCeZY78ijAXmOcCe3wYvh44wu6VWZEqVFVq5moAHTEYirZEAnlzNHW5lixtiNClcCfPtTleSbZkQwtNcBbNGIWTAQtpSEKcxiEkyhFJZnNcekkocsRSGrJKPHbf9fOdfpmuWJ/CyP5X2+n9AGqMj3np4lIkp6/PqDM8exkTJ8v0lDB5c9flIaAgjHvJYBaa5q3W2s8rIwYH0ImKcFNOL5TFVn0bwz45q1LGjiNdJQqAqturnO4bm69sTganp7wLdhbsxSi12NvinjehtRXw+upqCpARiAEKgD4Vx6jOPcTn/6aW3fJ2R4sPVXG0eXzcvKx69D8/uDMKlHCnkfKQdzH4ZwnktusOPjs2I9AO31zOP17qbywxwxvirK22jrtOOV1tubm5kPK2e+B1+hO/rOTjbxZI5NRK7XH3/x/fYfHg9pSS7XsCyluUYzkAbD4V+n1m3j1U8r+J/0XC/m6FVMppw/ztPbpwy0ixnBVhlgpOTnO+cbZnU0XUZTy/Fyd14+wvBzOtpekeXQRpqUOH1GwL4/p9Z6eElP5pfNJ+Ce5Q1Gou1Y5a2avTps175zZjr7sfabGKOPA7krm/HopVHuZlnEUozXpFKtjlbUWD94f9oP8InThhlmqWZ2vS7fj7MiW7uZoXO53J3ye5nRXHBlGKuJYiCICAKxgVrmgIpvExBUJvPJ9c1f/AEQ4otETyhQJgABjEAYxC2MYhDmNCEkyhFYCZzXGJJGPQxFIapiKCiGeQ4Pt6ek7XTupfDrHlfHh+vv9Py+w7Hrjr9p6mErRaZKzIUEw+o9YX7GBt6/SJgb3gCzTrr6TqQCuWADAFfNI+DOff88TmdR3fAls7/yMc+x2X4x8G0/lLra1VH51RuUBfMU+uP5h6zjdL1E3N4pcr8hQ9HFiwa6kfEE1Wnw6vtlsYw/3xn0O/eZc0PhP/wCWS1X2Om0eua01sysDYmGUfy31/wAS/Vdx7LODruMU4Lz+TIR0tmoNyhlrKlFOVXcY9tp5LUZJah7cUf2VzXoyLmPJaNj2Ur+7VPLU7gjJAGCcdunT1k6hZM+ni1BJQ+vPHD4/l7CD9lbQeZzLUr8vO+eVieUkDO4Hfaa2illlkWKMqv8AcLbtR09vCdOoL28zM2CTzEfF7KP8+k9Tg0sMc9/d+/6A0fJvEdjNc/mc+r8pyFqpVjUg7c5G2cYyJ7DTtOC2/Jfvv+BKR3HgdSala1FVuuCBhB2AE5etlU2ovgKOR/E16TqlNeM8mHxjrnad/ojn8F7u18GTGI8O+DNTq18xeWus9Hf+b5ATb1XVcOnltfL9Ipzoz/EHBbdHZ5V2NxlWHRx6ibek1ePUw3wHGVmdmbiKEsIxCXSMRVZN5zuoapYMbYixXXifPdRneWbkzJQREwALIjEA0YhbmNCK7tKEIdpSJEFpQrPKJkMIXLEMNYANUySkHmAyDAZCWEHbf29Z0NFrs2F7Y/MvX6BZar+LsR7Geu0+f4kbcXH6NFpjAn62mxuLsF0Ppnr6CRJoLK1lL9QCPrNbImSz6f8AhPx293tr1DCxK668M4BZSSwwNt8jv7D1nnep4YY4qUVTZEo9jlvF/Af2bWO2n1NKFmOorTJqNauThR1GBuMekePP8TCt0X6C/Z3X4Y2eYHt1KAOp8vlQjlfYHzNunp9DOZngr72Qa3iCl9MVt09gxazKRyqcZ3xg5Hbr7Tzer08tNJ5oP9r/ACU22kkZlbWZZgXKlst/Fykn1HScb/llCT5rz6/EpRanY/SVc1gY5IT4sDuw6Td6Tp92R5ZL5Yc/d+ELIrYniuusbKW/Cuf4f9Pv67TYzdQzSntrbz2Xf8RNUuTH4p4no0tfk6BRczqwYpnkqbbBO3xE5Ow9J7Lp/TM2ZrLnbS4793+gVZzel4jxFslPOPN1wpx9J6Cem0vG5Lgfymz4c8N3G9L9alflhi712sC1gwcAr88bE9pj1GsgsTx4LvxXgN6XY+it4y4fT+7BSvkU4WsYUewCjE4a6drMnzOLd+/6iqz5X4q8Q2a27zH2Vcqif0r7+89b07Rx0uPau77mSKoyMzoplEGMBVjzV1Orx4I3JiARO88J1HqEtTP6FJBzlDIMYC2jEJcxiEO0pEsru0pITK7tLSIYktKogtBIxBBYDPcsAJEQE5jUW3SGgseuflO/pekw27s3f0UkSp9NvadnDhx4lUIpFpD6yf0JtpNoZZHuZW0dB4942hi7W+u+MdvnMMkgPUa62k81Tmo7Z5SdwDkAjvNLPhjNVJX9xNWWKXo1t6Jar1232qhtrZRWzMcczB8lfpmcjNF41UXwY3aO+bwk3DHW7TB76WTDXFyWrtOQC1Qx+79xuM9O84uTJbuXjsQDdxzzdubm8s9unN/zODrPiZKU+xkTS7DdHxKxVdAV5X/qAJBIwSD2yNpo73jg4R7SEk7tl3R656q+ZBWTyu5L82RvgEY69O838e7BpoKKXNyf5L+BFclDScQpd2/am5uYYBKuwz3zyA4OMdsR9OwZZ5Hk22154Dd4KNXEFUkVUagqGIUpSi8y52O+4yPae5xxlJLdJfvYqA13E9e45KNPdWD/ADMOZz+WBNrFh08XeSaf5DSXlnRcA8DpbSG1tuo8xxkqrYFft3yZqajq0seSsMVtX07jv0cnxrw49etGi0xN5cKVOykA5J5z0GME5nY0/UIz03x8vypd/wChkjLg1OL/AId3U6ZtR59dr1qHbT1ox+DbmIsJ3wMn+EZxNbT9cxZcyx7KT4Tb/dxXn7hvRwrEzulkGwyJ3XBLBVvWeP6notXKW58oaaGBp56UHF00WezJAEmACnaMkru0pIRXsaWkSys7SkiRDtLRDYomMRqgRDonliCj3LAdAERiIWdPpkFLLb8DROZ6aJaGIuZsQiUWFwBvNhJIpFircbD6np/3K7jDdh3OfltE4hQtvliYnfgRXuU9B8RwPl6zVmrQgOH2rVdXa6iwVurMh6EA9P16Tm5sHslq0foPgPGtDqtNhWLo6sjBiQRzDdT6dZ53PilGXKMavycDo/DVFfEv/wAyqwmvUB9Wrg/Hp8YHLk/x5wRgzXyYlNfMhdi1430un4dYgsuu5GXOVr5ySOwIIAPzml/t0JvvRTkzm9VxY6hvMqUeWQEVVJyEGwAPZvY+szvBGUuVVcJekjGvZWPCnJzWl1oJ3NNhSxT7oxwfmDOpp3GPD4/DgZ1nhTwkS4s1Go1tdakHyHZA1nfBZScL2PQ77Y6zZy6vZGoxTfv0NM2PGXiWh2TR6S5aLUtRA6qz9Rjy8Lsckr16Yj0OnnFPLljcWv7Yfgaz6PVU6Yu+pq5q1yzCp2OO7FVbP2mspYcualF037X5gcJpdfTXedXZrhc+CoFdbrkEYwc529tvnO9kwTyYfgQxbV9WVzVJFjjvjgNpzTp/NV3+F7GCjCdwu569PrMOi6LKGZTzU0uy+v8ATuUo+zhxZPSlgWE+kQhJJkvkTAFs5+p6dhz90F0MF84ef/x+S5xsreeLziZ9HlwupId2JdprUJiLGlIRXsaWkQyu7S0iWxLmMkWWjA2lkFIPEQyeWAAMkLAArN3Q5tmQDzVmerxytDTDqRvlN6F0ZEW0UDf67zOqKI8wnYDb1P8AiF2+AJXbcn9fLtCl5Anc9cgeu2TJknL6CogkAe395jlFRXAmirqF7nbbOPSaWWN9yQ+B8VbS3paQWVXVnqyQHXuCPXv9Jy9RhtNPyJ8o+vX8S4TrMcTS3yrtDSzF68o2MZCWJj4ujAfM4nCeKcZbTGZ/D/xA0HESa9fRWqqByreVIYnqQfUSpYGlwFMzvxV8nS0aWzh1denHO1bNXyfGoXZXX+bvuZOCLt7kDOe8MeOsWAapagpGPNVDsf8AUuSCPfE3HhTj8otp9CPjLQ3VnSm+kC5GTKhk5cjGVbojb7QxaSd/EUXwHInhfgaih+dadZc1OLVLNUVJG4KhSuSD2M2smvlOO1yST48j3SZR45+ISmlqtOHDOGRvMHKVPQ5+W+0en6TP4qlKtq548lKPs+fIcz06MgeCOkrsBIYHY7RpAE1JlDB8sxiEPSYUIU9eItogQJE8MZqpKwGivPXacrUdFwZOVwxWypqKiPeee1XSc2HlK0FlJ2nOolsSzRkimMYgMxgbyiYjIGIgGKsQwykLAS6S4yp2BIG2Z6bR590UQSp7Tt4cl8GSLHisd9/ebNGQjPpuf8yr9DPCvPfJ9+g+UEvLAm1sbD4ifzlNhZC19z/5IryIX5XMfr9zNecLIKevp6n5znaqHkDLrWc3HjuxJE2Jt9JUsfFjaPuvDvCfCtfpdK1t9jMldal1t5fNYKOYMpzg7HtnacqU8sJPgxdj494y4XVpdbfp9OxsqrcBGYgnBVWIJHXBJH0m5hjJRUmu40J4XbyOjjco6OPmpBH02nXwwU4tey+59as/Fu3y+WqkCzpzWEFR8sbn8ppQ6Fcvnlx9O5O0+Z2FizOdyzMze7E5J+5nehDaqXgtDUfO3SZUA0H6yhhir0lpAMRCJQwyDGB449YCK1tYPeMBDrjvARCtFQggInFMQjV6NXHw7N+RnJ13SceaLlBVIlow7AQcHtPHTxuEnGXdECzJA9iAG2rTEzINSIZYQRMY0LJHQt0jELXY+03dLqHjZLQu4YOR0npdPnvlCG1Nnr9p18c9yMkWO5f/ACZ0ZD3J6Rismtf+YkBDDPyH5xgeXP5dJDEUuKNkBfn9pz9UrVeyGUfKx9jNf4SQ0KK/5mLZYA1jf39e8WJW6Ymhi1Zm3HDuVCUSEBQ57f2mNQeF34/IOxpUOCMidGDUlaLHZz1l0Inlz7R0MMAykgHVyx0Wqs/OAD8jG4xEAplUx8gJtrWUhC2pWAA+WvbPWHNiBur+UYhK9flExGRxhQLDjuAfrPFdago6njyjE+5RAnIGFiAGuqTGy0PrEQ0WaxJKHqIhnmSACXrjsVFd0I/4m9ptW8b57EtCFswdvtPS6XVxl2YuxercMc7fKdjHNNGRMY752mXchgHOdvvFaAmD+gC7mCjJOwmPJNRVtibM/JYljttgA+k0o3ke5k1YVvYfP/qOS5oZWdMGYHGnwAspgxOG2YFmpdx7zfxryOh7VD77TLsQCf2Ujes/ND0mB6dwe7G/wJquw6q7sw5T6H/BlRyeJKmOyypmxFjQ5W/8ljCyO0Yxq2+kKAMXwoATYO0YgTcO4joCGdMQpiBVlhQA2MDGApsKCzHCjv6+0w580MUHKTpIiTMDV3c7lumeg9B2ngtbqf8AUZnP9xiFgTTAnEAOlGmkMpBeRJZSCWqSWhqiA0MCxDBeuMCu9cYqEPpgZlhklHsyWFToCN+badTT9Uy4+/JNhWPjr9528PV8Ul83A9wsalZtLXYKvch7gbNRtsM/Oa2frGHGvl+ZicjOv1BJyftPParX5dRK26S7IjcWamDDP0+s9HpdQsuNSLiwbBg/abUuSwioMW2+BC3q6faVttL9ww6B2mbF2pjHoMj5bH5zYQBr6dxKoQYAPUfeJxTXIAlMbTga2eo0L+JD5sflPx+PoSRAPrn27y9P1zTZP2ntf1/UfIatmdjHmhNXGSYWEZlTHZ4COx2ehYrPZjsLPcnp2hYhb4XqQvzOJjnnxw/akkJtFe3iCL0+M9sbD6mcrU9bwY1UHuf0/UhzM3VaprDljt2UdBPMazX5dU/nfHoxiQJogGtcAGeSYrHR2w00kZJ00kpAHTxFIHyIiiPKiGQyQQFd0jEwqqMy0iGz19uNpZBj6m7JwJQHkAA3ibEVb7TACqxMCQ6bOUzc0eqeCf0fcpM0EIYZE9ViyxnHdF8GVMnkmdMoYozsd8zJGPdewBdPuPz/AFv94rcXYBKpzn23+U2U/Ix5Hp95YAhvXY+0YDK/cSJxU04yVpiYq9OX5GeE6t07/S5N0P2Jdvo/X6AmV3M5cJyg7i6+wAecR0J/v/eb+Pqurh2yN/fkQB1b+v3CzaXXNWvK/cIka1v9P2/7mVf+Qald0v4/qMk61/8ASPp/zIn1/VPtS/D+o6FPe5/mb6HH9pp5Op6rJ3yP8OPyDaVnWajm5O5OyXEWVhZjo8EjsVD66hJbGkPVJNlUFywCj6D+zwAhqIgEtVJGB5MRRBogMW1EAF2UCWkS2VbnwMCZEiGZGrtjEIqq7mDYUetaSMqusaE0JZYyQMQEHVYVORNvTaueB8dikzSqsDb9Paeo0upjmjaMiY5RgzdiUS6zI/m5ZRHvEnXDEeS3tMkZOwD5gZksDynHTp7+sACfcEHoZh1GGGaDhNWmS0ZtuxI9J881WneDLLG/A74K7NMNCFs0dEtghoNDixqmSzIMklAMspMloWVlWS0EqwsVDkEQqGqIgoPlisqj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prstClr val="black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21505" y="4646474"/>
            <a:ext cx="8417695" cy="1754326"/>
            <a:chOff x="421505" y="4646474"/>
            <a:chExt cx="8417695" cy="1754326"/>
          </a:xfrm>
        </p:grpSpPr>
        <p:pic>
          <p:nvPicPr>
            <p:cNvPr id="14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0" r="16796"/>
            <a:stretch/>
          </p:blipFill>
          <p:spPr bwMode="auto">
            <a:xfrm>
              <a:off x="421505" y="4646474"/>
              <a:ext cx="2051221" cy="175432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5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0" r="16796"/>
            <a:stretch/>
          </p:blipFill>
          <p:spPr bwMode="auto">
            <a:xfrm>
              <a:off x="6787979" y="4646474"/>
              <a:ext cx="2051221" cy="175432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605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08554" y="457200"/>
            <a:ext cx="6311446" cy="2346614"/>
            <a:chOff x="1663245" y="255347"/>
            <a:chExt cx="6311446" cy="2346614"/>
          </a:xfrm>
        </p:grpSpPr>
        <p:sp>
          <p:nvSpPr>
            <p:cNvPr id="17" name="Rectangle 16"/>
            <p:cNvSpPr/>
            <p:nvPr/>
          </p:nvSpPr>
          <p:spPr>
            <a:xfrm>
              <a:off x="2575661" y="255347"/>
              <a:ext cx="448661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smtClean="0">
                  <a:solidFill>
                    <a:srgbClr val="00FFFF"/>
                  </a:solidFill>
                </a:rPr>
                <a:t>Cyanotic Cong. HD</a:t>
              </a:r>
              <a:endParaRPr lang="en-IN" sz="4400" dirty="0">
                <a:solidFill>
                  <a:srgbClr val="FFFF0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657600" y="1010097"/>
              <a:ext cx="1981200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</a:rPr>
                <a:t>↓</a:t>
              </a:r>
              <a:r>
                <a:rPr lang="en-US" sz="4400" b="1" dirty="0">
                  <a:solidFill>
                    <a:prstClr val="white"/>
                  </a:solidFill>
                </a:rPr>
                <a:t> PBF </a:t>
              </a:r>
              <a:endParaRPr lang="en-IN" altLang="en-US" sz="4400" b="1" kern="0" dirty="0">
                <a:solidFill>
                  <a:prstClr val="white"/>
                </a:solidFill>
                <a:cs typeface="Arial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663245" y="1832520"/>
              <a:ext cx="6311446" cy="76944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prstClr val="white"/>
                  </a:solidFill>
                </a:rPr>
                <a:t> Cardiomegaly (CE) / HF </a:t>
              </a:r>
              <a:endParaRPr lang="en-IN" sz="4400" dirty="0">
                <a:solidFill>
                  <a:srgbClr val="00FFFF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828800" y="3307140"/>
            <a:ext cx="61203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  <a:buClr>
                <a:srgbClr val="9966FF"/>
              </a:buClr>
              <a:buSzPct val="60000"/>
            </a:pPr>
            <a:r>
              <a:rPr lang="en-US" altLang="en-US" sz="4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  <a:sym typeface="Wingdings"/>
              </a:rPr>
              <a:t></a:t>
            </a:r>
            <a:r>
              <a:rPr lang="en-US" altLang="en-US" sz="4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  <a:sym typeface="Wingdings"/>
              </a:rPr>
              <a:t> </a:t>
            </a:r>
            <a:r>
              <a:rPr lang="en-US" altLang="en-US" sz="4800" b="1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Ebstein’s</a:t>
            </a:r>
            <a:r>
              <a:rPr lang="en-US" altLang="en-US" sz="4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 Anomaly</a:t>
            </a:r>
          </a:p>
          <a:p>
            <a:pPr fontAlgn="base">
              <a:spcAft>
                <a:spcPct val="0"/>
              </a:spcAft>
              <a:buClr>
                <a:srgbClr val="9966FF"/>
              </a:buClr>
              <a:buSzPct val="60000"/>
            </a:pPr>
            <a:r>
              <a:rPr lang="es-ES" altLang="en-US" sz="4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  <a:sym typeface="Wingdings"/>
              </a:rPr>
              <a:t></a:t>
            </a:r>
            <a:r>
              <a:rPr lang="es-ES" altLang="en-US" sz="4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  <a:sym typeface="Wingdings"/>
              </a:rPr>
              <a:t> PS + TR</a:t>
            </a:r>
          </a:p>
        </p:txBody>
      </p:sp>
    </p:spTree>
    <p:extLst>
      <p:ext uri="{BB962C8B-B14F-4D97-AF65-F5344CB8AC3E}">
        <p14:creationId xmlns:p14="http://schemas.microsoft.com/office/powerpoint/2010/main" val="19746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44333" y="149183"/>
            <a:ext cx="2438400" cy="1107996"/>
            <a:chOff x="5791200" y="207258"/>
            <a:chExt cx="2438400" cy="1107996"/>
          </a:xfrm>
        </p:grpSpPr>
        <p:sp>
          <p:nvSpPr>
            <p:cNvPr id="5" name="Rectangle 4"/>
            <p:cNvSpPr/>
            <p:nvPr/>
          </p:nvSpPr>
          <p:spPr>
            <a:xfrm>
              <a:off x="5791200" y="207258"/>
              <a:ext cx="2438400" cy="1107996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FFF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FFFF"/>
                  </a:solidFill>
                </a:rPr>
                <a:t>Cyanotic CHD   </a:t>
              </a:r>
              <a:endParaRPr lang="en-US" sz="2800" b="1" dirty="0">
                <a:solidFill>
                  <a:srgbClr val="FFFF00"/>
                </a:solidFill>
              </a:endParaRPr>
            </a:p>
            <a:p>
              <a:pPr algn="ctr"/>
              <a:endParaRPr lang="en-US" sz="3800" b="1" dirty="0" smtClean="0">
                <a:solidFill>
                  <a:srgbClr val="00FFFF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919492" y="703181"/>
              <a:ext cx="1079142" cy="461665"/>
            </a:xfrm>
            <a:prstGeom prst="rect">
              <a:avLst/>
            </a:prstGeom>
            <a:solidFill>
              <a:srgbClr val="680000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↓</a:t>
              </a:r>
              <a:r>
                <a:rPr lang="en-US" sz="2400" b="1" dirty="0">
                  <a:solidFill>
                    <a:prstClr val="white"/>
                  </a:solidFill>
                </a:rPr>
                <a:t> PBF </a:t>
              </a:r>
              <a:endParaRPr lang="en-IN" altLang="en-US" sz="2400" b="1" kern="0" dirty="0">
                <a:solidFill>
                  <a:prstClr val="white"/>
                </a:solidFill>
                <a:cs typeface="Arial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987345" y="685800"/>
              <a:ext cx="1141927" cy="4616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CE/HF</a:t>
              </a:r>
              <a:endParaRPr lang="en-IN" sz="2400" dirty="0">
                <a:solidFill>
                  <a:srgbClr val="00FFFF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728579" y="304559"/>
            <a:ext cx="4253214" cy="646331"/>
          </a:xfrm>
          <a:prstGeom prst="rect">
            <a:avLst/>
          </a:prstGeom>
          <a:solidFill>
            <a:srgbClr val="6800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EBSTEINS ANOMALY</a:t>
            </a:r>
            <a:endParaRPr lang="en-US" sz="3600" b="1" dirty="0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07830" y="2133600"/>
            <a:ext cx="7045570" cy="4031873"/>
            <a:chOff x="1031067" y="1905000"/>
            <a:chExt cx="7045570" cy="4031873"/>
          </a:xfrm>
          <a:solidFill>
            <a:schemeClr val="tx1"/>
          </a:solidFill>
        </p:grpSpPr>
        <p:sp>
          <p:nvSpPr>
            <p:cNvPr id="3" name="Rectangle 2"/>
            <p:cNvSpPr/>
            <p:nvPr/>
          </p:nvSpPr>
          <p:spPr>
            <a:xfrm>
              <a:off x="1031067" y="1905000"/>
              <a:ext cx="7045570" cy="4031873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sym typeface="Wingdings"/>
                </a:rPr>
                <a:t></a:t>
              </a:r>
              <a:r>
                <a:rPr lang="en-US" sz="2800" b="1" dirty="0" smtClean="0">
                  <a:solidFill>
                    <a:prstClr val="white"/>
                  </a:solidFill>
                  <a:sym typeface="Wingdings"/>
                </a:rPr>
                <a:t> </a:t>
              </a:r>
              <a:r>
                <a:rPr lang="en-US" sz="2800" b="1" dirty="0" smtClean="0">
                  <a:solidFill>
                    <a:prstClr val="white"/>
                  </a:solidFill>
                </a:rPr>
                <a:t>Quiet precordium</a:t>
              </a:r>
            </a:p>
            <a:p>
              <a:r>
                <a:rPr lang="en-US" sz="2800" b="1" dirty="0">
                  <a:solidFill>
                    <a:srgbClr val="FF0000"/>
                  </a:solidFill>
                  <a:sym typeface="Wingdings"/>
                </a:rPr>
                <a:t></a:t>
              </a:r>
              <a:r>
                <a:rPr lang="en-US" sz="2800" b="1" dirty="0">
                  <a:solidFill>
                    <a:prstClr val="white"/>
                  </a:solidFill>
                  <a:sym typeface="Wingdings"/>
                </a:rPr>
                <a:t> </a:t>
              </a:r>
              <a:r>
                <a:rPr lang="en-US" sz="2800" b="1" dirty="0" smtClean="0">
                  <a:solidFill>
                    <a:prstClr val="white"/>
                  </a:solidFill>
                </a:rPr>
                <a:t>LV apical impulse</a:t>
              </a:r>
            </a:p>
            <a:p>
              <a:r>
                <a:rPr lang="en-US" sz="2800" b="1" dirty="0">
                  <a:solidFill>
                    <a:srgbClr val="FF0000"/>
                  </a:solidFill>
                  <a:sym typeface="Wingdings"/>
                </a:rPr>
                <a:t></a:t>
              </a:r>
              <a:r>
                <a:rPr lang="en-US" sz="2800" b="1" dirty="0">
                  <a:solidFill>
                    <a:prstClr val="white"/>
                  </a:solidFill>
                  <a:sym typeface="Wingdings"/>
                </a:rPr>
                <a:t> </a:t>
              </a:r>
              <a:r>
                <a:rPr lang="en-US" sz="2800" b="1" dirty="0" smtClean="0">
                  <a:solidFill>
                    <a:prstClr val="white"/>
                  </a:solidFill>
                </a:rPr>
                <a:t>S1 : Normal/Split</a:t>
              </a:r>
            </a:p>
            <a:p>
              <a:r>
                <a:rPr lang="en-US" sz="2800" b="1" dirty="0">
                  <a:solidFill>
                    <a:srgbClr val="FF0000"/>
                  </a:solidFill>
                  <a:sym typeface="Wingdings"/>
                </a:rPr>
                <a:t></a:t>
              </a:r>
              <a:r>
                <a:rPr lang="en-US" sz="2800" b="1" dirty="0">
                  <a:solidFill>
                    <a:prstClr val="white"/>
                  </a:solidFill>
                  <a:sym typeface="Wingdings"/>
                </a:rPr>
                <a:t> </a:t>
              </a:r>
              <a:r>
                <a:rPr lang="en-US" sz="2800" b="1" dirty="0" smtClean="0">
                  <a:solidFill>
                    <a:prstClr val="white"/>
                  </a:solidFill>
                </a:rPr>
                <a:t>S2 : Wide split </a:t>
              </a:r>
            </a:p>
            <a:p>
              <a:r>
                <a:rPr lang="en-US" sz="2800" b="1" dirty="0">
                  <a:solidFill>
                    <a:prstClr val="white"/>
                  </a:solidFill>
                </a:rPr>
                <a:t> </a:t>
              </a:r>
              <a:r>
                <a:rPr lang="en-US" sz="2800" b="1" dirty="0" smtClean="0">
                  <a:solidFill>
                    <a:prstClr val="white"/>
                  </a:solidFill>
                </a:rPr>
                <a:t>         Variable P2 - Normal or </a:t>
              </a:r>
              <a:r>
                <a:rPr lang="en-US" sz="3200" b="1" dirty="0">
                  <a:solidFill>
                    <a:prstClr val="white"/>
                  </a:solidFill>
                  <a:sym typeface="Wingdings 3"/>
                </a:rPr>
                <a:t></a:t>
              </a:r>
              <a:r>
                <a:rPr lang="en-US" sz="2800" b="1" dirty="0" smtClean="0">
                  <a:solidFill>
                    <a:prstClr val="white"/>
                  </a:solidFill>
                </a:rPr>
                <a:t> </a:t>
              </a:r>
              <a:endParaRPr lang="en-US" sz="3200" b="1" dirty="0" smtClean="0">
                <a:solidFill>
                  <a:prstClr val="white"/>
                </a:solidFill>
                <a:sym typeface="Wingdings 3"/>
              </a:endParaRPr>
            </a:p>
            <a:p>
              <a:r>
                <a:rPr lang="en-US" sz="2800" b="1" dirty="0">
                  <a:solidFill>
                    <a:srgbClr val="FF0000"/>
                  </a:solidFill>
                  <a:sym typeface="Wingdings"/>
                </a:rPr>
                <a:t></a:t>
              </a:r>
              <a:r>
                <a:rPr lang="en-US" sz="2800" b="1" dirty="0">
                  <a:solidFill>
                    <a:prstClr val="white"/>
                  </a:solidFill>
                  <a:sym typeface="Wingdings"/>
                </a:rPr>
                <a:t> </a:t>
              </a:r>
              <a:r>
                <a:rPr lang="en-US" sz="2800" b="1" dirty="0" smtClean="0">
                  <a:solidFill>
                    <a:prstClr val="white"/>
                  </a:solidFill>
                  <a:sym typeface="Wingdings 3"/>
                </a:rPr>
                <a:t>S3, S4 present</a:t>
              </a:r>
            </a:p>
            <a:p>
              <a:r>
                <a:rPr lang="en-US" sz="2800" b="1" dirty="0">
                  <a:solidFill>
                    <a:srgbClr val="FF0000"/>
                  </a:solidFill>
                  <a:sym typeface="Wingdings"/>
                </a:rPr>
                <a:t></a:t>
              </a:r>
              <a:r>
                <a:rPr lang="en-US" sz="2800" b="1" dirty="0">
                  <a:solidFill>
                    <a:prstClr val="white"/>
                  </a:solidFill>
                  <a:sym typeface="Wingdings"/>
                </a:rPr>
                <a:t> </a:t>
              </a:r>
              <a:r>
                <a:rPr lang="en-US" sz="2800" b="1" dirty="0" smtClean="0">
                  <a:solidFill>
                    <a:prstClr val="white"/>
                  </a:solidFill>
                  <a:sym typeface="Wingdings 3"/>
                </a:rPr>
                <a:t>Mid-systolic click</a:t>
              </a:r>
              <a:endParaRPr lang="en-US" sz="2800" b="1" dirty="0" smtClean="0">
                <a:solidFill>
                  <a:prstClr val="white"/>
                </a:solidFill>
              </a:endParaRPr>
            </a:p>
            <a:p>
              <a:r>
                <a:rPr lang="en-US" sz="2800" b="1" dirty="0">
                  <a:solidFill>
                    <a:srgbClr val="FF0000"/>
                  </a:solidFill>
                  <a:sym typeface="Wingdings"/>
                </a:rPr>
                <a:t></a:t>
              </a:r>
              <a:r>
                <a:rPr lang="en-US" sz="2800" b="1" dirty="0">
                  <a:solidFill>
                    <a:prstClr val="white"/>
                  </a:solidFill>
                  <a:sym typeface="Wingdings"/>
                </a:rPr>
                <a:t> </a:t>
              </a:r>
              <a:r>
                <a:rPr lang="en-US" sz="2800" b="1" dirty="0" smtClean="0">
                  <a:solidFill>
                    <a:prstClr val="white"/>
                  </a:solidFill>
                </a:rPr>
                <a:t>Scratchy ESM of TR at LLSB</a:t>
              </a:r>
            </a:p>
            <a:p>
              <a:r>
                <a:rPr lang="en-US" sz="2800" b="1" dirty="0">
                  <a:solidFill>
                    <a:srgbClr val="FF0000"/>
                  </a:solidFill>
                  <a:sym typeface="Wingdings"/>
                </a:rPr>
                <a:t></a:t>
              </a:r>
              <a:r>
                <a:rPr lang="en-US" sz="2800" b="1" dirty="0">
                  <a:solidFill>
                    <a:prstClr val="white"/>
                  </a:solidFill>
                  <a:sym typeface="Wingdings"/>
                </a:rPr>
                <a:t> </a:t>
              </a:r>
              <a:r>
                <a:rPr lang="en-US" sz="2800" b="1" dirty="0" smtClean="0">
                  <a:solidFill>
                    <a:prstClr val="white"/>
                  </a:solidFill>
                </a:rPr>
                <a:t>Scratchy MDM at LLSB</a:t>
              </a:r>
            </a:p>
          </p:txBody>
        </p:sp>
        <p:sp>
          <p:nvSpPr>
            <p:cNvPr id="9" name="Right Brace 8"/>
            <p:cNvSpPr/>
            <p:nvPr/>
          </p:nvSpPr>
          <p:spPr>
            <a:xfrm>
              <a:off x="5525860" y="2643282"/>
              <a:ext cx="951140" cy="2004918"/>
            </a:xfrm>
            <a:prstGeom prst="rightBrac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black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77000" y="3261882"/>
              <a:ext cx="1535998" cy="954107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white"/>
                  </a:solidFill>
                </a:rPr>
                <a:t>Multiple </a:t>
              </a:r>
              <a:r>
                <a:rPr lang="en-US" sz="2800" b="1" dirty="0" smtClean="0">
                  <a:solidFill>
                    <a:prstClr val="white"/>
                  </a:solidFill>
                </a:rPr>
                <a:t/>
              </a:r>
              <a:br>
                <a:rPr lang="en-US" sz="2800" b="1" dirty="0" smtClean="0">
                  <a:solidFill>
                    <a:prstClr val="white"/>
                  </a:solidFill>
                </a:rPr>
              </a:br>
              <a:r>
                <a:rPr lang="en-US" sz="2800" b="1" dirty="0" smtClean="0">
                  <a:solidFill>
                    <a:prstClr val="white"/>
                  </a:solidFill>
                </a:rPr>
                <a:t>sounds</a:t>
              </a:r>
              <a:endParaRPr lang="en-US" sz="28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579511" y="1257179"/>
            <a:ext cx="37032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Clinical features</a:t>
            </a:r>
            <a:endParaRPr lang="en-US" sz="40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49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0"/>
                    </a14:imgEffect>
                    <a14:imgEffect>
                      <a14:brightnessContrast bright="-5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73" t="13759" r="31141" b="11629"/>
          <a:stretch/>
        </p:blipFill>
        <p:spPr bwMode="auto">
          <a:xfrm>
            <a:off x="2331156" y="1416722"/>
            <a:ext cx="4038600" cy="42389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14216" y="1397913"/>
            <a:ext cx="2553584" cy="430887"/>
          </a:xfrm>
          <a:prstGeom prst="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00FFFF"/>
                </a:solidFill>
              </a:rPr>
              <a:t>EBSTEINS ANOMALY</a:t>
            </a:r>
            <a:endParaRPr lang="en-US" sz="2200" b="1" dirty="0">
              <a:solidFill>
                <a:srgbClr val="00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00800" y="1905000"/>
            <a:ext cx="26912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</a:rPr>
              <a:t>- </a:t>
            </a:r>
            <a:r>
              <a:rPr lang="en-US" sz="2000" b="1" dirty="0" smtClean="0">
                <a:solidFill>
                  <a:srgbClr val="FF0000"/>
                </a:solidFill>
                <a:sym typeface="Wingdings 3"/>
              </a:rPr>
              <a:t></a:t>
            </a:r>
            <a:r>
              <a:rPr lang="en-US" sz="2000" b="1" dirty="0" smtClean="0">
                <a:solidFill>
                  <a:prstClr val="white"/>
                </a:solidFill>
                <a:sym typeface="Wingdings 3"/>
              </a:rPr>
              <a:t>PBF</a:t>
            </a:r>
          </a:p>
          <a:p>
            <a:r>
              <a:rPr lang="en-US" sz="2000" b="1" dirty="0" smtClean="0">
                <a:solidFill>
                  <a:prstClr val="white"/>
                </a:solidFill>
                <a:sym typeface="Wingdings 3"/>
              </a:rPr>
              <a:t>- </a:t>
            </a:r>
            <a:r>
              <a:rPr lang="en-US" sz="2000" b="1" dirty="0">
                <a:solidFill>
                  <a:prstClr val="white"/>
                </a:solidFill>
                <a:sym typeface="Wingdings 3"/>
              </a:rPr>
              <a:t>MPA not </a:t>
            </a:r>
            <a:r>
              <a:rPr lang="en-US" sz="2000" b="1" dirty="0" smtClean="0">
                <a:solidFill>
                  <a:prstClr val="white"/>
                </a:solidFill>
                <a:sym typeface="Wingdings 3"/>
              </a:rPr>
              <a:t>prominent</a:t>
            </a:r>
            <a:endParaRPr lang="en-US" sz="2000" b="1" dirty="0">
              <a:solidFill>
                <a:prstClr val="white"/>
              </a:solidFill>
            </a:endParaRPr>
          </a:p>
          <a:p>
            <a:r>
              <a:rPr lang="en-US" sz="2000" b="1" dirty="0" smtClean="0">
                <a:solidFill>
                  <a:prstClr val="white"/>
                </a:solidFill>
                <a:sym typeface="Wingdings 3"/>
              </a:rPr>
              <a:t>- Marked Cardiomegaly      </a:t>
            </a:r>
          </a:p>
          <a:p>
            <a:r>
              <a:rPr lang="en-US" sz="2000" b="1" dirty="0">
                <a:solidFill>
                  <a:prstClr val="white"/>
                </a:solidFill>
                <a:sym typeface="Wingdings 3"/>
              </a:rPr>
              <a:t> </a:t>
            </a:r>
            <a:r>
              <a:rPr lang="en-US" sz="2000" b="1" dirty="0" smtClean="0">
                <a:solidFill>
                  <a:prstClr val="white"/>
                </a:solidFill>
                <a:sym typeface="Wingdings 3"/>
              </a:rPr>
              <a:t> (</a:t>
            </a:r>
            <a:r>
              <a:rPr lang="en-US" sz="2000" b="1" dirty="0" smtClean="0">
                <a:solidFill>
                  <a:srgbClr val="FFC000"/>
                </a:solidFill>
                <a:sym typeface="Wingdings 3"/>
              </a:rPr>
              <a:t>Box-type hear</a:t>
            </a:r>
            <a:r>
              <a:rPr lang="en-US" sz="2000" b="1" dirty="0" smtClean="0">
                <a:solidFill>
                  <a:prstClr val="white"/>
                </a:solidFill>
                <a:sym typeface="Wingdings 3"/>
              </a:rPr>
              <a:t>t)</a:t>
            </a:r>
          </a:p>
          <a:p>
            <a:r>
              <a:rPr lang="en-US" sz="2000" b="1" dirty="0" smtClean="0">
                <a:solidFill>
                  <a:prstClr val="white"/>
                </a:solidFill>
              </a:rPr>
              <a:t>- </a:t>
            </a:r>
            <a:r>
              <a:rPr lang="en-US" sz="2000" b="1" dirty="0">
                <a:solidFill>
                  <a:prstClr val="white"/>
                </a:solidFill>
              </a:rPr>
              <a:t>LV type apex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544333" y="149183"/>
            <a:ext cx="2438400" cy="1107996"/>
            <a:chOff x="5791200" y="207258"/>
            <a:chExt cx="2438400" cy="1107996"/>
          </a:xfrm>
        </p:grpSpPr>
        <p:sp>
          <p:nvSpPr>
            <p:cNvPr id="8" name="Rectangle 7"/>
            <p:cNvSpPr/>
            <p:nvPr/>
          </p:nvSpPr>
          <p:spPr>
            <a:xfrm>
              <a:off x="5791200" y="207258"/>
              <a:ext cx="2438400" cy="1107996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FFF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FFFF"/>
                  </a:solidFill>
                </a:rPr>
                <a:t>Cyanotic CHD   </a:t>
              </a:r>
              <a:endParaRPr lang="en-US" sz="2800" b="1" dirty="0">
                <a:solidFill>
                  <a:srgbClr val="FFFF00"/>
                </a:solidFill>
              </a:endParaRPr>
            </a:p>
            <a:p>
              <a:pPr algn="ctr"/>
              <a:endParaRPr lang="en-US" sz="3800" b="1" dirty="0" smtClean="0">
                <a:solidFill>
                  <a:srgbClr val="00FFFF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919492" y="703181"/>
              <a:ext cx="1079142" cy="461665"/>
            </a:xfrm>
            <a:prstGeom prst="rect">
              <a:avLst/>
            </a:prstGeom>
            <a:solidFill>
              <a:srgbClr val="680000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↓</a:t>
              </a:r>
              <a:r>
                <a:rPr lang="en-US" sz="2400" b="1" dirty="0">
                  <a:solidFill>
                    <a:prstClr val="white"/>
                  </a:solidFill>
                </a:rPr>
                <a:t> PBF </a:t>
              </a:r>
              <a:endParaRPr lang="en-IN" altLang="en-US" sz="2400" b="1" kern="0" dirty="0">
                <a:solidFill>
                  <a:prstClr val="white"/>
                </a:solidFill>
                <a:cs typeface="Arial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987345" y="685800"/>
              <a:ext cx="1141927" cy="4616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CE/HF</a:t>
              </a:r>
              <a:endParaRPr lang="en-IN" sz="2400" dirty="0">
                <a:solidFill>
                  <a:srgbClr val="00FFFF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447582" y="318701"/>
            <a:ext cx="11641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CXR</a:t>
            </a:r>
            <a:endParaRPr lang="en-US" sz="4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11" name="Picture 6" descr="https://s-media-cache-ak0.pinimg.com/originals/28/00/c8/2800c87a4b21354a3640faff54ea48df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155" y="1416722"/>
            <a:ext cx="4069645" cy="423898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14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7492" y="457200"/>
            <a:ext cx="81811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00FFFF"/>
                </a:solidFill>
                <a:latin typeface="+mj-lt"/>
              </a:rPr>
              <a:t>Cyanotic Congenital Heart Disease</a:t>
            </a:r>
            <a:endParaRPr lang="en-IN" sz="4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05846" y="1752600"/>
            <a:ext cx="73244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kern="0" dirty="0" smtClean="0">
                <a:solidFill>
                  <a:srgbClr val="FFFF00"/>
                </a:solidFill>
                <a:cs typeface="Arial"/>
              </a:rPr>
              <a:t>- Cardinal Clinical features - </a:t>
            </a:r>
            <a:endParaRPr lang="en-IN" sz="4800" b="1" dirty="0">
              <a:solidFill>
                <a:srgbClr val="FFFF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051247" y="2742121"/>
            <a:ext cx="5035353" cy="3049079"/>
            <a:chOff x="2051247" y="2590800"/>
            <a:chExt cx="5035353" cy="3049079"/>
          </a:xfrm>
        </p:grpSpPr>
        <p:sp>
          <p:nvSpPr>
            <p:cNvPr id="4" name="Rectangle 3"/>
            <p:cNvSpPr/>
            <p:nvPr/>
          </p:nvSpPr>
          <p:spPr>
            <a:xfrm>
              <a:off x="2051247" y="2590800"/>
              <a:ext cx="349166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6000" b="1" kern="0" dirty="0" smtClean="0">
                  <a:solidFill>
                    <a:srgbClr val="FF0000"/>
                  </a:solidFill>
                  <a:cs typeface="Arial"/>
                  <a:sym typeface="Wingdings"/>
                </a:rPr>
                <a:t></a:t>
              </a:r>
              <a:r>
                <a:rPr lang="en-US" altLang="en-US" sz="6000" b="1" kern="0" dirty="0" smtClean="0">
                  <a:solidFill>
                    <a:srgbClr val="FFFF00"/>
                  </a:solidFill>
                  <a:cs typeface="Arial"/>
                  <a:sym typeface="Wingdings"/>
                </a:rPr>
                <a:t> </a:t>
              </a:r>
              <a:r>
                <a:rPr lang="en-US" altLang="en-US" sz="6000" b="1" kern="0" dirty="0" smtClean="0">
                  <a:solidFill>
                    <a:schemeClr val="bg1"/>
                  </a:solidFill>
                  <a:cs typeface="Arial"/>
                </a:rPr>
                <a:t>Cyanosis</a:t>
              </a:r>
              <a:endParaRPr lang="en-IN" sz="6000" dirty="0">
                <a:solidFill>
                  <a:schemeClr val="bg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051247" y="3604550"/>
              <a:ext cx="3517310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6000" b="1" kern="0" dirty="0" smtClean="0">
                  <a:solidFill>
                    <a:srgbClr val="FF0000"/>
                  </a:solidFill>
                  <a:cs typeface="Arial"/>
                  <a:sym typeface="Wingdings"/>
                </a:rPr>
                <a:t></a:t>
              </a:r>
              <a:r>
                <a:rPr lang="en-US" altLang="en-US" sz="6000" b="1" kern="0" dirty="0" smtClean="0">
                  <a:solidFill>
                    <a:srgbClr val="FFFF00"/>
                  </a:solidFill>
                  <a:cs typeface="Arial"/>
                  <a:sym typeface="Wingdings"/>
                </a:rPr>
                <a:t> </a:t>
              </a:r>
              <a:r>
                <a:rPr lang="en-US" altLang="en-US" sz="6000" b="1" kern="0" dirty="0" smtClean="0">
                  <a:solidFill>
                    <a:schemeClr val="bg1"/>
                  </a:solidFill>
                  <a:cs typeface="Arial"/>
                </a:rPr>
                <a:t>Clubbing</a:t>
              </a:r>
              <a:endParaRPr lang="en-IN" sz="6000" dirty="0">
                <a:solidFill>
                  <a:schemeClr val="bg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051247" y="4624216"/>
              <a:ext cx="503535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6000" b="1" kern="0" dirty="0" smtClean="0">
                  <a:solidFill>
                    <a:srgbClr val="FF0000"/>
                  </a:solidFill>
                  <a:cs typeface="Arial"/>
                  <a:sym typeface="Wingdings"/>
                </a:rPr>
                <a:t></a:t>
              </a:r>
              <a:r>
                <a:rPr lang="en-US" altLang="en-US" sz="6000" b="1" kern="0" dirty="0" smtClean="0">
                  <a:solidFill>
                    <a:srgbClr val="FFFF00"/>
                  </a:solidFill>
                  <a:cs typeface="Arial"/>
                  <a:sym typeface="Wingdings"/>
                </a:rPr>
                <a:t> </a:t>
              </a:r>
              <a:r>
                <a:rPr lang="en-US" altLang="en-US" sz="6000" b="1" kern="0" dirty="0" smtClean="0">
                  <a:solidFill>
                    <a:schemeClr val="bg1"/>
                  </a:solidFill>
                  <a:cs typeface="Arial"/>
                </a:rPr>
                <a:t>Polycythemia</a:t>
              </a:r>
              <a:endParaRPr lang="en-IN" sz="6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322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447582" y="318701"/>
            <a:ext cx="11641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CXR</a:t>
            </a:r>
            <a:endParaRPr lang="en-US" sz="4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97" t="7849" r="24997" b="11188"/>
          <a:stretch/>
        </p:blipFill>
        <p:spPr bwMode="auto">
          <a:xfrm>
            <a:off x="998588" y="1430416"/>
            <a:ext cx="4719670" cy="451318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6138742" y="2709208"/>
            <a:ext cx="2776658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</a:rPr>
              <a:t>- </a:t>
            </a:r>
            <a:r>
              <a:rPr lang="en-US" sz="2000" b="1" dirty="0">
                <a:solidFill>
                  <a:srgbClr val="FF0000"/>
                </a:solidFill>
                <a:sym typeface="Wingdings 3"/>
              </a:rPr>
              <a:t></a:t>
            </a:r>
            <a:r>
              <a:rPr lang="en-US" sz="2000" b="1" dirty="0">
                <a:solidFill>
                  <a:prstClr val="white"/>
                </a:solidFill>
                <a:sym typeface="Wingdings 3"/>
              </a:rPr>
              <a:t>PBF</a:t>
            </a:r>
          </a:p>
          <a:p>
            <a:r>
              <a:rPr lang="en-US" sz="2000" b="1" dirty="0" smtClean="0">
                <a:solidFill>
                  <a:prstClr val="white"/>
                </a:solidFill>
                <a:sym typeface="Wingdings 3"/>
              </a:rPr>
              <a:t>- MPA prominent</a:t>
            </a:r>
          </a:p>
          <a:p>
            <a:r>
              <a:rPr lang="en-US" sz="2000" b="1" dirty="0" smtClean="0">
                <a:solidFill>
                  <a:prstClr val="white"/>
                </a:solidFill>
              </a:rPr>
              <a:t>- Marked Cardiomegaly  </a:t>
            </a:r>
          </a:p>
          <a:p>
            <a:r>
              <a:rPr lang="en-US" sz="2000" b="1" dirty="0" smtClean="0">
                <a:solidFill>
                  <a:prstClr val="white"/>
                </a:solidFill>
              </a:rPr>
              <a:t>  (</a:t>
            </a:r>
            <a:r>
              <a:rPr lang="en-US" sz="2000" b="1" dirty="0">
                <a:solidFill>
                  <a:prstClr val="white"/>
                </a:solidFill>
              </a:rPr>
              <a:t>due to TR)</a:t>
            </a:r>
          </a:p>
          <a:p>
            <a:r>
              <a:rPr lang="en-US" sz="2000" b="1" dirty="0" smtClean="0">
                <a:solidFill>
                  <a:prstClr val="white"/>
                </a:solidFill>
                <a:sym typeface="Wingdings 3"/>
              </a:rPr>
              <a:t>- RAE &amp; </a:t>
            </a:r>
            <a:r>
              <a:rPr lang="en-US" sz="2000" b="1" dirty="0" smtClean="0">
                <a:solidFill>
                  <a:prstClr val="white"/>
                </a:solidFill>
              </a:rPr>
              <a:t>RV apex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73285" y="1440513"/>
            <a:ext cx="2409447" cy="1077218"/>
          </a:xfrm>
          <a:prstGeom prst="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FFFF"/>
                </a:solidFill>
              </a:rPr>
              <a:t>PS </a:t>
            </a:r>
            <a:r>
              <a:rPr lang="en-US" sz="2400" b="1" dirty="0" smtClean="0">
                <a:solidFill>
                  <a:prstClr val="white"/>
                </a:solidFill>
              </a:rPr>
              <a:t>+</a:t>
            </a:r>
            <a:r>
              <a:rPr lang="en-US" sz="2400" b="1" dirty="0" smtClean="0">
                <a:solidFill>
                  <a:srgbClr val="00FFFF"/>
                </a:solidFill>
              </a:rPr>
              <a:t> TR</a:t>
            </a:r>
          </a:p>
          <a:p>
            <a:pPr algn="ctr"/>
            <a:r>
              <a:rPr lang="en-US" sz="2000" b="1" dirty="0">
                <a:solidFill>
                  <a:prstClr val="white"/>
                </a:solidFill>
              </a:rPr>
              <a:t>( </a:t>
            </a:r>
            <a:r>
              <a:rPr lang="en-US" sz="2000" b="1" dirty="0">
                <a:solidFill>
                  <a:srgbClr val="00FFFF"/>
                </a:solidFill>
              </a:rPr>
              <a:t>Rt.to Lt Shunt </a:t>
            </a:r>
            <a:r>
              <a:rPr lang="en-US" sz="2000" b="1" dirty="0" smtClean="0">
                <a:solidFill>
                  <a:srgbClr val="00FFFF"/>
                </a:solidFill>
              </a:rPr>
              <a:t>thro ASD</a:t>
            </a:r>
            <a:r>
              <a:rPr lang="en-US" sz="2000" b="1" dirty="0" smtClean="0">
                <a:solidFill>
                  <a:prstClr val="white"/>
                </a:solidFill>
              </a:rPr>
              <a:t>)</a:t>
            </a:r>
            <a:endParaRPr lang="en-US" sz="2000" b="1" dirty="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544333" y="149183"/>
            <a:ext cx="2438400" cy="1107996"/>
            <a:chOff x="5791200" y="207258"/>
            <a:chExt cx="2438400" cy="1107996"/>
          </a:xfrm>
        </p:grpSpPr>
        <p:sp>
          <p:nvSpPr>
            <p:cNvPr id="17" name="Rectangle 16"/>
            <p:cNvSpPr/>
            <p:nvPr/>
          </p:nvSpPr>
          <p:spPr>
            <a:xfrm>
              <a:off x="5791200" y="207258"/>
              <a:ext cx="2438400" cy="1107996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FFF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FFFF"/>
                  </a:solidFill>
                </a:rPr>
                <a:t>Cyanotic CHD   </a:t>
              </a:r>
              <a:endParaRPr lang="en-US" sz="2800" b="1" dirty="0">
                <a:solidFill>
                  <a:srgbClr val="FFFF00"/>
                </a:solidFill>
              </a:endParaRPr>
            </a:p>
            <a:p>
              <a:pPr algn="ctr"/>
              <a:endParaRPr lang="en-US" sz="3800" b="1" dirty="0" smtClean="0">
                <a:solidFill>
                  <a:srgbClr val="00FF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919492" y="703181"/>
              <a:ext cx="1079142" cy="461665"/>
            </a:xfrm>
            <a:prstGeom prst="rect">
              <a:avLst/>
            </a:prstGeom>
            <a:solidFill>
              <a:srgbClr val="680000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↓</a:t>
              </a:r>
              <a:r>
                <a:rPr lang="en-US" sz="2400" b="1" dirty="0">
                  <a:solidFill>
                    <a:prstClr val="white"/>
                  </a:solidFill>
                </a:rPr>
                <a:t> PBF </a:t>
              </a:r>
              <a:endParaRPr lang="en-IN" altLang="en-US" sz="2400" b="1" kern="0" dirty="0">
                <a:solidFill>
                  <a:prstClr val="white"/>
                </a:solidFill>
                <a:cs typeface="Arial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987345" y="685800"/>
              <a:ext cx="1141927" cy="4616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CE/HF</a:t>
              </a:r>
              <a:endParaRPr lang="en-IN" sz="2400" dirty="0">
                <a:solidFill>
                  <a:srgbClr val="00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190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15293" y="653534"/>
            <a:ext cx="11448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ECG</a:t>
            </a:r>
            <a:endParaRPr lang="en-US" sz="4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01478" y="1906845"/>
            <a:ext cx="3985322" cy="138499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sym typeface="Wingdings"/>
              </a:rPr>
              <a:t> </a:t>
            </a:r>
            <a:r>
              <a:rPr lang="en-US" sz="2800" b="1" dirty="0" smtClean="0">
                <a:solidFill>
                  <a:srgbClr val="00FFFF"/>
                </a:solidFill>
              </a:rPr>
              <a:t>PS</a:t>
            </a:r>
            <a:r>
              <a:rPr lang="en-US" sz="2800" b="1" dirty="0" smtClean="0">
                <a:solidFill>
                  <a:prstClr val="white"/>
                </a:solidFill>
              </a:rPr>
              <a:t> + </a:t>
            </a:r>
            <a:r>
              <a:rPr lang="en-US" sz="2800" b="1" dirty="0" smtClean="0">
                <a:solidFill>
                  <a:srgbClr val="00FFFF"/>
                </a:solidFill>
              </a:rPr>
              <a:t>TR</a:t>
            </a:r>
            <a:r>
              <a:rPr lang="en-US" sz="2800" b="1" dirty="0" smtClean="0">
                <a:solidFill>
                  <a:prstClr val="white"/>
                </a:solidFill>
              </a:rPr>
              <a:t> (with intact IVS)</a:t>
            </a:r>
          </a:p>
          <a:p>
            <a:r>
              <a:rPr lang="en-US" sz="2800" b="1" dirty="0" smtClean="0">
                <a:solidFill>
                  <a:prstClr val="white"/>
                </a:solidFill>
              </a:rPr>
              <a:t>      - </a:t>
            </a:r>
            <a:r>
              <a:rPr lang="en-US" sz="2800" dirty="0" smtClean="0">
                <a:solidFill>
                  <a:prstClr val="white"/>
                </a:solidFill>
              </a:rPr>
              <a:t>Severe RVH</a:t>
            </a:r>
          </a:p>
          <a:p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smtClean="0">
                <a:solidFill>
                  <a:prstClr val="white"/>
                </a:solidFill>
              </a:rPr>
              <a:t>     - Late transition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612987" y="1905000"/>
            <a:ext cx="3874739" cy="267765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sym typeface="Wingdings"/>
              </a:rPr>
              <a:t> </a:t>
            </a:r>
            <a:r>
              <a:rPr lang="en-US" sz="2800" b="1" dirty="0" err="1" smtClean="0">
                <a:solidFill>
                  <a:srgbClr val="00FFFF"/>
                </a:solidFill>
              </a:rPr>
              <a:t>Ebsteins</a:t>
            </a:r>
            <a:r>
              <a:rPr lang="en-US" sz="2800" b="1" dirty="0" smtClean="0">
                <a:solidFill>
                  <a:srgbClr val="00FFFF"/>
                </a:solidFill>
              </a:rPr>
              <a:t> Anomaly</a:t>
            </a:r>
            <a:endParaRPr lang="en-US" sz="2800" b="1" dirty="0" smtClean="0">
              <a:solidFill>
                <a:prstClr val="white"/>
              </a:solidFill>
            </a:endParaRPr>
          </a:p>
          <a:p>
            <a:r>
              <a:rPr lang="en-US" sz="2800" b="1" dirty="0" smtClean="0">
                <a:solidFill>
                  <a:prstClr val="white"/>
                </a:solidFill>
              </a:rPr>
              <a:t>      - </a:t>
            </a:r>
            <a:r>
              <a:rPr lang="en-US" sz="2800" dirty="0" smtClean="0">
                <a:solidFill>
                  <a:prstClr val="white"/>
                </a:solidFill>
              </a:rPr>
              <a:t>RAE</a:t>
            </a:r>
          </a:p>
          <a:p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smtClean="0">
                <a:solidFill>
                  <a:prstClr val="white"/>
                </a:solidFill>
              </a:rPr>
              <a:t>     - </a:t>
            </a:r>
            <a:r>
              <a:rPr lang="en-US" sz="2800" dirty="0" err="1" smtClean="0">
                <a:solidFill>
                  <a:prstClr val="white"/>
                </a:solidFill>
              </a:rPr>
              <a:t>Polyphasic</a:t>
            </a:r>
            <a:r>
              <a:rPr lang="en-US" sz="2800" dirty="0" smtClean="0">
                <a:solidFill>
                  <a:prstClr val="white"/>
                </a:solidFill>
              </a:rPr>
              <a:t> QRS</a:t>
            </a:r>
          </a:p>
          <a:p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smtClean="0">
                <a:solidFill>
                  <a:prstClr val="white"/>
                </a:solidFill>
              </a:rPr>
              <a:t>     - No RVH</a:t>
            </a:r>
          </a:p>
          <a:p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smtClean="0">
                <a:solidFill>
                  <a:prstClr val="white"/>
                </a:solidFill>
              </a:rPr>
              <a:t>     - RBBB</a:t>
            </a:r>
          </a:p>
          <a:p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smtClean="0">
                <a:solidFill>
                  <a:prstClr val="white"/>
                </a:solidFill>
              </a:rPr>
              <a:t>     - WPW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2987" y="4808636"/>
            <a:ext cx="3866764" cy="138499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sym typeface="Wingdings"/>
              </a:rPr>
              <a:t> </a:t>
            </a:r>
            <a:r>
              <a:rPr lang="en-US" sz="2800" b="1" dirty="0" smtClean="0">
                <a:solidFill>
                  <a:srgbClr val="00FFFF"/>
                </a:solidFill>
                <a:sym typeface="Wingdings"/>
              </a:rPr>
              <a:t>LTGA</a:t>
            </a:r>
            <a:endParaRPr lang="en-US" sz="2800" b="1" dirty="0" smtClean="0">
              <a:solidFill>
                <a:prstClr val="white"/>
              </a:solidFill>
            </a:endParaRPr>
          </a:p>
          <a:p>
            <a:r>
              <a:rPr lang="en-US" sz="2800" b="1" dirty="0" smtClean="0">
                <a:solidFill>
                  <a:prstClr val="white"/>
                </a:solidFill>
              </a:rPr>
              <a:t>      - </a:t>
            </a:r>
            <a:r>
              <a:rPr lang="en-US" sz="2800" dirty="0" smtClean="0">
                <a:solidFill>
                  <a:prstClr val="white"/>
                </a:solidFill>
              </a:rPr>
              <a:t>Ventricular inversion</a:t>
            </a:r>
          </a:p>
          <a:p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smtClean="0">
                <a:solidFill>
                  <a:prstClr val="white"/>
                </a:solidFill>
              </a:rPr>
              <a:t>     - CHB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01477" y="4790181"/>
            <a:ext cx="1447832" cy="9541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sym typeface="Wingdings"/>
              </a:rPr>
              <a:t> </a:t>
            </a:r>
            <a:r>
              <a:rPr lang="en-US" sz="2800" b="1" dirty="0" smtClean="0">
                <a:solidFill>
                  <a:srgbClr val="00FFFF"/>
                </a:solidFill>
              </a:rPr>
              <a:t>ECD</a:t>
            </a:r>
            <a:endParaRPr lang="en-US" sz="2800" b="1" dirty="0" smtClean="0">
              <a:solidFill>
                <a:prstClr val="white"/>
              </a:solidFill>
            </a:endParaRPr>
          </a:p>
          <a:p>
            <a:r>
              <a:rPr lang="en-US" sz="2800" b="1" dirty="0" smtClean="0">
                <a:solidFill>
                  <a:prstClr val="white"/>
                </a:solidFill>
              </a:rPr>
              <a:t>      - </a:t>
            </a:r>
            <a:r>
              <a:rPr lang="en-US" sz="2800" dirty="0" smtClean="0">
                <a:solidFill>
                  <a:prstClr val="white"/>
                </a:solidFill>
              </a:rPr>
              <a:t>LAD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544333" y="149183"/>
            <a:ext cx="2438400" cy="1107996"/>
            <a:chOff x="5791200" y="207258"/>
            <a:chExt cx="2438400" cy="1107996"/>
          </a:xfrm>
        </p:grpSpPr>
        <p:sp>
          <p:nvSpPr>
            <p:cNvPr id="18" name="Rectangle 17"/>
            <p:cNvSpPr/>
            <p:nvPr/>
          </p:nvSpPr>
          <p:spPr>
            <a:xfrm>
              <a:off x="5791200" y="207258"/>
              <a:ext cx="2438400" cy="1107996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FFF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FFFF"/>
                  </a:solidFill>
                </a:rPr>
                <a:t>Cyanotic CHD   </a:t>
              </a:r>
              <a:endParaRPr lang="en-US" sz="2800" b="1" dirty="0">
                <a:solidFill>
                  <a:srgbClr val="FFFF00"/>
                </a:solidFill>
              </a:endParaRPr>
            </a:p>
            <a:p>
              <a:pPr algn="ctr"/>
              <a:endParaRPr lang="en-US" sz="3800" b="1" dirty="0" smtClean="0">
                <a:solidFill>
                  <a:srgbClr val="00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919492" y="703181"/>
              <a:ext cx="1079142" cy="461665"/>
            </a:xfrm>
            <a:prstGeom prst="rect">
              <a:avLst/>
            </a:prstGeom>
            <a:solidFill>
              <a:srgbClr val="680000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↓</a:t>
              </a:r>
              <a:r>
                <a:rPr lang="en-US" sz="2400" b="1" dirty="0">
                  <a:solidFill>
                    <a:prstClr val="white"/>
                  </a:solidFill>
                </a:rPr>
                <a:t> PBF </a:t>
              </a:r>
              <a:endParaRPr lang="en-IN" altLang="en-US" sz="2400" b="1" kern="0" dirty="0">
                <a:solidFill>
                  <a:prstClr val="white"/>
                </a:solidFill>
                <a:cs typeface="Arial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987345" y="685800"/>
              <a:ext cx="1141927" cy="4616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CE/HF</a:t>
              </a:r>
              <a:endParaRPr lang="en-IN" sz="2400" dirty="0">
                <a:solidFill>
                  <a:srgbClr val="00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850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200" y="88556"/>
            <a:ext cx="8925920" cy="6617043"/>
            <a:chOff x="148280" y="88556"/>
            <a:chExt cx="8925920" cy="6617043"/>
          </a:xfrm>
        </p:grpSpPr>
        <p:pic>
          <p:nvPicPr>
            <p:cNvPr id="2050" name="Picture 2" descr="http://topcartooncharacters.com/wp-content/uploads/2015/10/Mickey-Mouse-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80" y="88556"/>
              <a:ext cx="6617043" cy="6617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629400" y="88556"/>
              <a:ext cx="2444800" cy="6617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6400800" y="4724399"/>
              <a:ext cx="364523" cy="1981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800600" y="3810000"/>
            <a:ext cx="3768980" cy="1569660"/>
          </a:xfrm>
          <a:prstGeom prst="rect">
            <a:avLst/>
          </a:prstGeom>
          <a:solidFill>
            <a:srgbClr val="003300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66FF33"/>
                </a:solidFill>
              </a:rPr>
              <a:t>↑</a:t>
            </a:r>
            <a:r>
              <a:rPr lang="en-US" sz="9600" b="1" dirty="0" smtClean="0">
                <a:solidFill>
                  <a:prstClr val="white"/>
                </a:solidFill>
              </a:rPr>
              <a:t> </a:t>
            </a:r>
            <a:r>
              <a:rPr lang="en-US" sz="9600" b="1" dirty="0">
                <a:solidFill>
                  <a:prstClr val="white"/>
                </a:solidFill>
              </a:rPr>
              <a:t>PBF </a:t>
            </a:r>
            <a:endParaRPr lang="en-IN" altLang="en-US" sz="9600" b="1" kern="0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6934200" y="609600"/>
            <a:ext cx="1447800" cy="1371600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FF00"/>
                </a:solidFill>
              </a:rPr>
              <a:t>2</a:t>
            </a:r>
            <a:endParaRPr lang="en-IN" sz="8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06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67508" y="838200"/>
            <a:ext cx="7696200" cy="4191000"/>
            <a:chOff x="843708" y="1307085"/>
            <a:chExt cx="7696200" cy="4191000"/>
          </a:xfrm>
        </p:grpSpPr>
        <p:sp>
          <p:nvSpPr>
            <p:cNvPr id="8" name="Rounded Rectangle 7"/>
            <p:cNvSpPr/>
            <p:nvPr/>
          </p:nvSpPr>
          <p:spPr>
            <a:xfrm>
              <a:off x="843708" y="1307085"/>
              <a:ext cx="7696200" cy="4191000"/>
            </a:xfrm>
            <a:prstGeom prst="roundRect">
              <a:avLst/>
            </a:prstGeom>
            <a:solidFill>
              <a:schemeClr val="tx1"/>
            </a:solidFill>
            <a:ln>
              <a:solidFill>
                <a:srgbClr val="66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365850" y="1981200"/>
              <a:ext cx="663515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600" b="1" dirty="0" smtClean="0">
                  <a:solidFill>
                    <a:srgbClr val="00FFFF"/>
                  </a:solidFill>
                </a:rPr>
                <a:t>Cyanotic Cong. HD</a:t>
              </a:r>
              <a:endParaRPr lang="en-IN" sz="6600" dirty="0">
                <a:solidFill>
                  <a:srgbClr val="FFFF00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097530" y="2821699"/>
            <a:ext cx="2645276" cy="1107996"/>
          </a:xfrm>
          <a:prstGeom prst="rect">
            <a:avLst/>
          </a:prstGeom>
          <a:solidFill>
            <a:srgbClr val="003300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rgbClr val="66FF33"/>
                </a:solidFill>
              </a:rPr>
              <a:t>↑</a:t>
            </a:r>
            <a:r>
              <a:rPr lang="en-US" sz="6600" b="1" dirty="0" smtClean="0">
                <a:solidFill>
                  <a:prstClr val="white"/>
                </a:solidFill>
              </a:rPr>
              <a:t> </a:t>
            </a:r>
            <a:r>
              <a:rPr lang="en-US" sz="6600" b="1" dirty="0">
                <a:solidFill>
                  <a:prstClr val="white"/>
                </a:solidFill>
              </a:rPr>
              <a:t>PBF </a:t>
            </a:r>
            <a:endParaRPr lang="en-IN" altLang="en-US" sz="6600" b="1" kern="0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65075" y="4496373"/>
            <a:ext cx="4370684" cy="175432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C000"/>
                </a:solidFill>
              </a:rPr>
              <a:t> Transposition </a:t>
            </a:r>
          </a:p>
          <a:p>
            <a:pPr algn="ctr"/>
            <a:r>
              <a:rPr lang="en-US" sz="5400" b="1" dirty="0">
                <a:solidFill>
                  <a:srgbClr val="FFC000"/>
                </a:solidFill>
              </a:rPr>
              <a:t>p</a:t>
            </a:r>
            <a:r>
              <a:rPr lang="en-US" sz="5400" b="1" dirty="0" smtClean="0">
                <a:solidFill>
                  <a:srgbClr val="FFC000"/>
                </a:solidFill>
              </a:rPr>
              <a:t>hysiology</a:t>
            </a:r>
            <a:endParaRPr lang="en-IN" sz="5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64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574453" y="609599"/>
            <a:ext cx="4007298" cy="1814554"/>
            <a:chOff x="2622102" y="763011"/>
            <a:chExt cx="4007298" cy="1814554"/>
          </a:xfrm>
        </p:grpSpPr>
        <p:sp>
          <p:nvSpPr>
            <p:cNvPr id="2" name="Rectangle 1"/>
            <p:cNvSpPr/>
            <p:nvPr/>
          </p:nvSpPr>
          <p:spPr>
            <a:xfrm>
              <a:off x="2803921" y="763011"/>
              <a:ext cx="371710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00FFFF"/>
                  </a:solidFill>
                </a:rPr>
                <a:t>Cyanotic </a:t>
              </a:r>
              <a:r>
                <a:rPr lang="en-US" sz="3600" b="1" dirty="0" err="1" smtClean="0">
                  <a:solidFill>
                    <a:srgbClr val="00FFFF"/>
                  </a:solidFill>
                </a:rPr>
                <a:t>Cong.HD</a:t>
              </a:r>
              <a:endParaRPr lang="en-IN" sz="3600" dirty="0">
                <a:solidFill>
                  <a:srgbClr val="FFFF00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824275" y="1296412"/>
              <a:ext cx="16764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66FF33"/>
                  </a:solidFill>
                </a:rPr>
                <a:t>↑</a:t>
              </a:r>
              <a:r>
                <a:rPr lang="en-US" sz="3200" b="1" dirty="0" smtClean="0">
                  <a:solidFill>
                    <a:prstClr val="white"/>
                  </a:solidFill>
                </a:rPr>
                <a:t> </a:t>
              </a:r>
              <a:r>
                <a:rPr lang="en-US" sz="3200" b="1" dirty="0">
                  <a:solidFill>
                    <a:prstClr val="white"/>
                  </a:solidFill>
                </a:rPr>
                <a:t>PBF </a:t>
              </a:r>
              <a:endParaRPr lang="en-IN" altLang="en-US" sz="3200" b="1" kern="0" dirty="0">
                <a:solidFill>
                  <a:prstClr val="white"/>
                </a:solidFill>
                <a:cs typeface="Arial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2622102" y="1753612"/>
              <a:ext cx="4007298" cy="823953"/>
              <a:chOff x="4961332" y="2584284"/>
              <a:chExt cx="4007298" cy="823953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6953250" y="2584284"/>
                <a:ext cx="0" cy="274199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Rectangle 5"/>
              <p:cNvSpPr/>
              <p:nvPr/>
            </p:nvSpPr>
            <p:spPr>
              <a:xfrm>
                <a:off x="4961332" y="2885017"/>
                <a:ext cx="4007298" cy="523220"/>
              </a:xfrm>
              <a:prstGeom prst="rect">
                <a:avLst/>
              </a:prstGeom>
              <a:solidFill>
                <a:srgbClr val="003300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srgbClr val="FFC000"/>
                    </a:solidFill>
                  </a:rPr>
                  <a:t>Transposition physiology</a:t>
                </a:r>
                <a:endParaRPr lang="en-IN" sz="2800" dirty="0">
                  <a:solidFill>
                    <a:srgbClr val="FFC000"/>
                  </a:solidFill>
                </a:endParaRPr>
              </a:p>
            </p:txBody>
          </p:sp>
        </p:grpSp>
      </p:grpSp>
      <p:sp>
        <p:nvSpPr>
          <p:cNvPr id="31" name="5-Point Star 30"/>
          <p:cNvSpPr/>
          <p:nvPr/>
        </p:nvSpPr>
        <p:spPr>
          <a:xfrm>
            <a:off x="228600" y="109210"/>
            <a:ext cx="914400" cy="9144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350242" y="2895600"/>
            <a:ext cx="66507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  <a:buClr>
                <a:srgbClr val="9966FF"/>
              </a:buClr>
              <a:buSzPct val="60000"/>
            </a:pPr>
            <a:r>
              <a:rPr lang="en-US" altLang="en-US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  <a:sym typeface="Wingdings"/>
              </a:rPr>
              <a:t></a:t>
            </a:r>
            <a:r>
              <a:rPr lang="en-US" altLang="en-US" sz="32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  <a:sym typeface="Wingdings"/>
              </a:rPr>
              <a:t> </a:t>
            </a:r>
            <a:r>
              <a:rPr lang="en-US" altLang="en-US" sz="32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DTGA/VSD </a:t>
            </a:r>
          </a:p>
          <a:p>
            <a:pPr fontAlgn="base">
              <a:spcAft>
                <a:spcPct val="0"/>
              </a:spcAft>
              <a:buClr>
                <a:srgbClr val="9966FF"/>
              </a:buClr>
              <a:buSzPct val="60000"/>
            </a:pPr>
            <a:r>
              <a:rPr lang="es-ES" altLang="en-US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  <a:sym typeface="Wingdings"/>
              </a:rPr>
              <a:t></a:t>
            </a:r>
            <a:r>
              <a:rPr lang="es-ES" altLang="en-US" sz="32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  <a:sym typeface="Wingdings"/>
              </a:rPr>
              <a:t> DORV/VSD</a:t>
            </a:r>
          </a:p>
          <a:p>
            <a:pPr fontAlgn="base">
              <a:spcAft>
                <a:spcPct val="0"/>
              </a:spcAft>
              <a:buClr>
                <a:srgbClr val="9966FF"/>
              </a:buClr>
              <a:buSzPct val="60000"/>
            </a:pPr>
            <a:r>
              <a:rPr lang="en-US" alt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  <a:sym typeface="Wingdings"/>
              </a:rPr>
              <a:t> </a:t>
            </a:r>
            <a:r>
              <a:rPr lang="en-US" altLang="en-US" sz="3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  <a:sym typeface="Wingdings"/>
              </a:rPr>
              <a:t>Truncus </a:t>
            </a:r>
            <a:r>
              <a:rPr lang="en-US" altLang="en-US" sz="32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  <a:sym typeface="Wingdings"/>
              </a:rPr>
              <a:t>Arteriosus</a:t>
            </a:r>
            <a:endParaRPr lang="es-ES" altLang="en-US" sz="3200" b="1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/>
              <a:sym typeface="Wingdings"/>
            </a:endParaRPr>
          </a:p>
          <a:p>
            <a:pPr fontAlgn="base">
              <a:spcAft>
                <a:spcPct val="0"/>
              </a:spcAft>
              <a:buClr>
                <a:srgbClr val="9966FF"/>
              </a:buClr>
              <a:buSzPct val="60000"/>
            </a:pPr>
            <a:r>
              <a:rPr lang="en-US" altLang="en-US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  <a:sym typeface="Wingdings"/>
              </a:rPr>
              <a:t> </a:t>
            </a:r>
            <a:r>
              <a:rPr lang="es-ES" altLang="en-US" sz="3200" b="1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  <a:sym typeface="Wingdings"/>
              </a:rPr>
              <a:t>Tricuspid</a:t>
            </a:r>
            <a:r>
              <a:rPr lang="es-ES" altLang="en-US" sz="32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  <a:sym typeface="Wingdings"/>
              </a:rPr>
              <a:t> Atresia/</a:t>
            </a:r>
            <a:r>
              <a:rPr lang="es-ES" altLang="en-US" sz="3200" b="1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  <a:sym typeface="Wingdings"/>
              </a:rPr>
              <a:t>Large</a:t>
            </a:r>
            <a:r>
              <a:rPr lang="es-ES" altLang="en-US" sz="32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  <a:sym typeface="Wingdings"/>
              </a:rPr>
              <a:t> VSD </a:t>
            </a:r>
          </a:p>
          <a:p>
            <a:pPr fontAlgn="base">
              <a:spcAft>
                <a:spcPct val="0"/>
              </a:spcAft>
              <a:buClr>
                <a:srgbClr val="9966FF"/>
              </a:buClr>
              <a:buSzPct val="60000"/>
            </a:pPr>
            <a:r>
              <a:rPr lang="en-US" altLang="en-US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  <a:sym typeface="Wingdings"/>
              </a:rPr>
              <a:t> </a:t>
            </a:r>
            <a:r>
              <a:rPr lang="en-US" altLang="en-US" sz="32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  <a:sym typeface="Wingdings"/>
              </a:rPr>
              <a:t>Single Ventricle</a:t>
            </a:r>
            <a:endParaRPr lang="en-US" altLang="en-US" sz="32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/>
              <a:sym typeface="Wingdings"/>
            </a:endParaRPr>
          </a:p>
          <a:p>
            <a:pPr fontAlgn="base">
              <a:spcAft>
                <a:spcPct val="0"/>
              </a:spcAft>
              <a:buClr>
                <a:srgbClr val="9966FF"/>
              </a:buClr>
              <a:buSzPct val="60000"/>
            </a:pPr>
            <a:r>
              <a:rPr lang="en-US" altLang="en-US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  <a:sym typeface="Wingdings"/>
              </a:rPr>
              <a:t> </a:t>
            </a:r>
            <a:r>
              <a:rPr lang="en-US" altLang="en-US" sz="32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  <a:sym typeface="Wingdings"/>
              </a:rPr>
              <a:t>TAPVC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518736" y="2920425"/>
            <a:ext cx="4177464" cy="2541150"/>
            <a:chOff x="3518736" y="2920425"/>
            <a:chExt cx="4177464" cy="2541150"/>
          </a:xfrm>
        </p:grpSpPr>
        <p:sp>
          <p:nvSpPr>
            <p:cNvPr id="15" name="Rectangle 14"/>
            <p:cNvSpPr/>
            <p:nvPr/>
          </p:nvSpPr>
          <p:spPr>
            <a:xfrm>
              <a:off x="3518736" y="2920425"/>
              <a:ext cx="135806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Aft>
                  <a:spcPct val="0"/>
                </a:spcAft>
                <a:buClr>
                  <a:srgbClr val="9966FF"/>
                </a:buClr>
                <a:buSzPct val="60000"/>
              </a:pPr>
              <a:r>
                <a:rPr lang="es-ES" altLang="en-US" sz="3200" b="1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/>
                  <a:sym typeface="Wingdings"/>
                </a:rPr>
                <a:t>/No PS</a:t>
              </a:r>
              <a:endParaRPr lang="es-ES" altLang="en-US" sz="3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  <a:sym typeface="Wingding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518736" y="3377625"/>
              <a:ext cx="135806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Aft>
                  <a:spcPct val="0"/>
                </a:spcAft>
                <a:buClr>
                  <a:srgbClr val="9966FF"/>
                </a:buClr>
                <a:buSzPct val="60000"/>
              </a:pPr>
              <a:r>
                <a:rPr lang="es-ES" altLang="en-US" sz="3200" b="1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/>
                  <a:sym typeface="Wingdings"/>
                </a:rPr>
                <a:t>/No </a:t>
              </a:r>
              <a:r>
                <a:rPr lang="es-ES" altLang="en-US" sz="32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/>
                  <a:sym typeface="Wingdings"/>
                </a:rPr>
                <a:t>PS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338136" y="4368225"/>
              <a:ext cx="135806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Aft>
                  <a:spcPct val="0"/>
                </a:spcAft>
                <a:buClr>
                  <a:srgbClr val="9966FF"/>
                </a:buClr>
                <a:buSzPct val="60000"/>
              </a:pPr>
              <a:r>
                <a:rPr lang="es-ES" altLang="en-US" sz="3200" b="1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/>
                  <a:sym typeface="Wingdings"/>
                </a:rPr>
                <a:t>/No </a:t>
              </a:r>
              <a:r>
                <a:rPr lang="es-ES" altLang="en-US" sz="32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/>
                  <a:sym typeface="Wingdings"/>
                </a:rPr>
                <a:t>PS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302089" y="4876800"/>
              <a:ext cx="135806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Aft>
                  <a:spcPct val="0"/>
                </a:spcAft>
                <a:buClr>
                  <a:srgbClr val="9966FF"/>
                </a:buClr>
                <a:buSzPct val="60000"/>
              </a:pPr>
              <a:r>
                <a:rPr lang="es-ES" altLang="en-US" sz="3200" b="1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/>
                  <a:sym typeface="Wingdings"/>
                </a:rPr>
                <a:t>/No </a:t>
              </a:r>
              <a:r>
                <a:rPr lang="es-ES" altLang="en-US" sz="32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/>
                  <a:sym typeface="Wingdings"/>
                </a:rPr>
                <a:t>PS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705600" y="152400"/>
            <a:ext cx="2364843" cy="954107"/>
            <a:chOff x="6779157" y="152400"/>
            <a:chExt cx="2364843" cy="954107"/>
          </a:xfrm>
        </p:grpSpPr>
        <p:sp>
          <p:nvSpPr>
            <p:cNvPr id="20" name="Rectangle 19"/>
            <p:cNvSpPr/>
            <p:nvPr/>
          </p:nvSpPr>
          <p:spPr>
            <a:xfrm>
              <a:off x="6779157" y="152400"/>
              <a:ext cx="2364843" cy="95410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FFF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FFFF"/>
                  </a:solidFill>
                </a:rPr>
                <a:t>Cyanotic CHD </a:t>
              </a:r>
              <a:endParaRPr lang="en-US" sz="2800" b="1" dirty="0">
                <a:solidFill>
                  <a:srgbClr val="FFFF00"/>
                </a:solidFill>
              </a:endParaRPr>
            </a:p>
            <a:p>
              <a:pPr algn="ctr"/>
              <a:endParaRPr lang="en-US" sz="2800" b="1" dirty="0" smtClean="0">
                <a:solidFill>
                  <a:srgbClr val="00FFFF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855357" y="626477"/>
              <a:ext cx="944132" cy="461665"/>
            </a:xfrm>
            <a:prstGeom prst="rect">
              <a:avLst/>
            </a:prstGeom>
            <a:solidFill>
              <a:srgbClr val="003300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66FF33"/>
                  </a:solidFill>
                </a:rPr>
                <a:t>↑</a:t>
              </a:r>
              <a:r>
                <a:rPr lang="en-US" sz="2400" b="1" dirty="0">
                  <a:solidFill>
                    <a:prstClr val="white"/>
                  </a:solidFill>
                </a:rPr>
                <a:t> </a:t>
              </a:r>
              <a:r>
                <a:rPr lang="en-US" sz="2400" b="1" dirty="0">
                  <a:solidFill>
                    <a:srgbClr val="FFC000"/>
                  </a:solidFill>
                </a:rPr>
                <a:t>PBF </a:t>
              </a:r>
              <a:endParaRPr lang="en-IN" altLang="en-US" sz="2400" b="1" kern="0" dirty="0">
                <a:solidFill>
                  <a:srgbClr val="FFC000"/>
                </a:solidFill>
                <a:cs typeface="Arial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855766" y="626476"/>
              <a:ext cx="1141927" cy="4616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CE/HF</a:t>
              </a:r>
              <a:endParaRPr lang="en-IN" sz="2400" dirty="0">
                <a:solidFill>
                  <a:srgbClr val="00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11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286000"/>
            <a:ext cx="7397173" cy="28956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" name="Group 2"/>
          <p:cNvGrpSpPr/>
          <p:nvPr/>
        </p:nvGrpSpPr>
        <p:grpSpPr>
          <a:xfrm>
            <a:off x="1096905" y="2580382"/>
            <a:ext cx="7214668" cy="2372618"/>
            <a:chOff x="1096905" y="2351782"/>
            <a:chExt cx="7214668" cy="2372618"/>
          </a:xfrm>
        </p:grpSpPr>
        <p:sp>
          <p:nvSpPr>
            <p:cNvPr id="5" name="Rectangle 4"/>
            <p:cNvSpPr/>
            <p:nvPr/>
          </p:nvSpPr>
          <p:spPr>
            <a:xfrm>
              <a:off x="1109758" y="3647182"/>
              <a:ext cx="720181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prstClr val="white"/>
                  </a:solidFill>
                </a:rPr>
                <a:t>3</a:t>
              </a:r>
              <a:r>
                <a:rPr lang="en-US" sz="3200" b="1" dirty="0" smtClean="0">
                  <a:solidFill>
                    <a:prstClr val="white"/>
                  </a:solidFill>
                </a:rPr>
                <a:t>. CCF : Tachypnea, Weight loss,</a:t>
              </a:r>
            </a:p>
            <a:p>
              <a:r>
                <a:rPr lang="en-US" sz="3200" b="1" dirty="0">
                  <a:solidFill>
                    <a:prstClr val="white"/>
                  </a:solidFill>
                </a:rPr>
                <a:t> </a:t>
              </a:r>
              <a:r>
                <a:rPr lang="en-US" sz="3200" b="1" dirty="0" smtClean="0">
                  <a:solidFill>
                    <a:prstClr val="white"/>
                  </a:solidFill>
                </a:rPr>
                <a:t>             Failure </a:t>
              </a:r>
              <a:r>
                <a:rPr lang="en-US" sz="3200" b="1" dirty="0">
                  <a:solidFill>
                    <a:prstClr val="white"/>
                  </a:solidFill>
                </a:rPr>
                <a:t>to thrive and gain </a:t>
              </a:r>
              <a:r>
                <a:rPr lang="en-US" sz="3200" b="1" dirty="0" smtClean="0">
                  <a:solidFill>
                    <a:prstClr val="white"/>
                  </a:solidFill>
                </a:rPr>
                <a:t>weight</a:t>
              </a:r>
              <a:endParaRPr lang="en-US" altLang="en-US" sz="3200" b="1" kern="0" dirty="0">
                <a:solidFill>
                  <a:srgbClr val="FFFFCC"/>
                </a:solidFill>
                <a:cs typeface="Arial"/>
                <a:sym typeface="Wingding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096905" y="2351782"/>
              <a:ext cx="692012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altLang="en-US" sz="3200" b="1" kern="0" dirty="0" smtClean="0">
                  <a:solidFill>
                    <a:prstClr val="white"/>
                  </a:solidFill>
                  <a:cs typeface="Arial"/>
                  <a:sym typeface="Wingdings"/>
                </a:rPr>
                <a:t>1. Symptomatic </a:t>
              </a:r>
              <a:r>
                <a:rPr lang="en-IN" altLang="en-US" sz="3200" b="1" kern="0" dirty="0">
                  <a:solidFill>
                    <a:prstClr val="white"/>
                  </a:solidFill>
                  <a:cs typeface="Arial"/>
                  <a:sym typeface="Wingdings"/>
                </a:rPr>
                <a:t>in neonatal period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09758" y="2967488"/>
              <a:ext cx="692012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3200" b="1" kern="0" dirty="0" smtClean="0">
                  <a:solidFill>
                    <a:srgbClr val="FFFFCC"/>
                  </a:solidFill>
                  <a:cs typeface="Arial"/>
                  <a:sym typeface="Wingdings"/>
                </a:rPr>
                <a:t>2. Cyanosis  </a:t>
              </a:r>
              <a:r>
                <a:rPr lang="en-US" altLang="en-US" sz="3200" b="1" kern="0" dirty="0">
                  <a:solidFill>
                    <a:srgbClr val="FFFFCC"/>
                  </a:solidFill>
                  <a:cs typeface="Arial"/>
                  <a:sym typeface="Wingdings"/>
                </a:rPr>
                <a:t>: </a:t>
              </a:r>
              <a:r>
                <a:rPr lang="en-US" altLang="en-US" sz="3200" b="1" kern="0" dirty="0">
                  <a:solidFill>
                    <a:prstClr val="white"/>
                  </a:solidFill>
                  <a:cs typeface="Arial"/>
                  <a:sym typeface="Wingdings"/>
                </a:rPr>
                <a:t>Mild to Severe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3304090" y="1447800"/>
            <a:ext cx="25314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Symptoms</a:t>
            </a:r>
            <a:endParaRPr lang="en-US" sz="40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8200" y="303311"/>
            <a:ext cx="5486399" cy="646331"/>
          </a:xfrm>
          <a:prstGeom prst="rect">
            <a:avLst/>
          </a:prstGeom>
          <a:solidFill>
            <a:srgbClr val="0033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Transposition physiology</a:t>
            </a:r>
            <a:endParaRPr lang="en-IN" sz="36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705600" y="152400"/>
            <a:ext cx="2364843" cy="954107"/>
            <a:chOff x="6779157" y="152400"/>
            <a:chExt cx="2364843" cy="954107"/>
          </a:xfrm>
        </p:grpSpPr>
        <p:sp>
          <p:nvSpPr>
            <p:cNvPr id="14" name="Rectangle 13"/>
            <p:cNvSpPr/>
            <p:nvPr/>
          </p:nvSpPr>
          <p:spPr>
            <a:xfrm>
              <a:off x="6779157" y="152400"/>
              <a:ext cx="2364843" cy="95410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FFF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FFFF"/>
                  </a:solidFill>
                </a:rPr>
                <a:t>Cyanotic CHD </a:t>
              </a:r>
              <a:endParaRPr lang="en-US" sz="2800" b="1" dirty="0">
                <a:solidFill>
                  <a:srgbClr val="FFFF00"/>
                </a:solidFill>
              </a:endParaRPr>
            </a:p>
            <a:p>
              <a:pPr algn="ctr"/>
              <a:endParaRPr lang="en-US" sz="2800" b="1" dirty="0" smtClean="0">
                <a:solidFill>
                  <a:srgbClr val="00FFFF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855357" y="626477"/>
              <a:ext cx="944132" cy="461665"/>
            </a:xfrm>
            <a:prstGeom prst="rect">
              <a:avLst/>
            </a:prstGeom>
            <a:solidFill>
              <a:srgbClr val="003300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66FF33"/>
                  </a:solidFill>
                </a:rPr>
                <a:t>↑</a:t>
              </a:r>
              <a:r>
                <a:rPr lang="en-US" sz="2400" b="1" dirty="0">
                  <a:solidFill>
                    <a:prstClr val="white"/>
                  </a:solidFill>
                </a:rPr>
                <a:t> </a:t>
              </a:r>
              <a:r>
                <a:rPr lang="en-US" sz="2400" b="1" dirty="0">
                  <a:solidFill>
                    <a:srgbClr val="FFC000"/>
                  </a:solidFill>
                </a:rPr>
                <a:t>PBF </a:t>
              </a:r>
              <a:endParaRPr lang="en-IN" altLang="en-US" sz="2400" b="1" kern="0" dirty="0">
                <a:solidFill>
                  <a:srgbClr val="FFC000"/>
                </a:solidFill>
                <a:cs typeface="Aria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855766" y="626476"/>
              <a:ext cx="1141927" cy="4616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CE/HF</a:t>
              </a:r>
              <a:endParaRPr lang="en-IN" sz="2400" dirty="0">
                <a:solidFill>
                  <a:srgbClr val="00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740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1676400"/>
            <a:ext cx="8686800" cy="4953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Rectangle 18"/>
          <p:cNvSpPr/>
          <p:nvPr/>
        </p:nvSpPr>
        <p:spPr>
          <a:xfrm>
            <a:off x="1752600" y="990600"/>
            <a:ext cx="40386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Clinical </a:t>
            </a:r>
            <a:r>
              <a:rPr lang="en-US" sz="3400" b="1" dirty="0">
                <a:solidFill>
                  <a:srgbClr val="FFC000"/>
                </a:solidFill>
                <a:latin typeface="Candara" panose="020E0502030303020204" pitchFamily="34" charset="0"/>
              </a:rPr>
              <a:t> </a:t>
            </a:r>
            <a:r>
              <a:rPr lang="en-US" sz="3400" b="1" dirty="0" smtClean="0">
                <a:solidFill>
                  <a:srgbClr val="FFC000"/>
                </a:solidFill>
              </a:rPr>
              <a:t>Examination</a:t>
            </a:r>
            <a:endParaRPr lang="en-US" sz="3400" b="1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81000" y="1803737"/>
            <a:ext cx="8534400" cy="4673263"/>
            <a:chOff x="457200" y="1295400"/>
            <a:chExt cx="8686800" cy="4673263"/>
          </a:xfrm>
        </p:grpSpPr>
        <p:sp>
          <p:nvSpPr>
            <p:cNvPr id="6" name="Rectangle 5"/>
            <p:cNvSpPr/>
            <p:nvPr/>
          </p:nvSpPr>
          <p:spPr>
            <a:xfrm>
              <a:off x="457200" y="1295400"/>
              <a:ext cx="4206023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600" b="1" dirty="0">
                  <a:solidFill>
                    <a:prstClr val="white"/>
                  </a:solidFill>
                </a:rPr>
                <a:t>1</a:t>
              </a:r>
              <a:r>
                <a:rPr lang="en-US" sz="2600" b="1" dirty="0" smtClean="0">
                  <a:solidFill>
                    <a:prstClr val="white"/>
                  </a:solidFill>
                </a:rPr>
                <a:t>. </a:t>
              </a:r>
              <a:r>
                <a:rPr lang="en-US" sz="2600" b="1" dirty="0" err="1" smtClean="0">
                  <a:solidFill>
                    <a:prstClr val="white"/>
                  </a:solidFill>
                </a:rPr>
                <a:t>Hyperdynamic</a:t>
              </a:r>
              <a:r>
                <a:rPr lang="en-US" sz="2600" b="1" dirty="0" smtClean="0">
                  <a:solidFill>
                    <a:prstClr val="white"/>
                  </a:solidFill>
                </a:rPr>
                <a:t> precordium</a:t>
              </a:r>
              <a:endParaRPr lang="en-US" sz="2600" b="1" dirty="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57200" y="1783377"/>
              <a:ext cx="6833794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600" b="1" dirty="0">
                  <a:solidFill>
                    <a:prstClr val="white"/>
                  </a:solidFill>
                </a:rPr>
                <a:t>2</a:t>
              </a:r>
              <a:r>
                <a:rPr lang="en-US" sz="2600" b="1" dirty="0" smtClean="0">
                  <a:solidFill>
                    <a:prstClr val="white"/>
                  </a:solidFill>
                </a:rPr>
                <a:t>. Cardiomegaly : </a:t>
              </a:r>
              <a:r>
                <a:rPr lang="en-US" altLang="en-US" sz="2600" b="1" kern="0" dirty="0">
                  <a:solidFill>
                    <a:srgbClr val="FFFFCC"/>
                  </a:solidFill>
                  <a:cs typeface="Arial"/>
                  <a:sym typeface="Wingdings"/>
                </a:rPr>
                <a:t>Appears within 2 weeks of </a:t>
              </a:r>
              <a:r>
                <a:rPr lang="en-US" altLang="en-US" sz="2600" b="1" kern="0" dirty="0" smtClean="0">
                  <a:solidFill>
                    <a:srgbClr val="FFFFCC"/>
                  </a:solidFill>
                  <a:cs typeface="Arial"/>
                  <a:sym typeface="Wingdings"/>
                </a:rPr>
                <a:t>life</a:t>
              </a:r>
              <a:endParaRPr lang="en-IN" altLang="en-US" sz="2600" b="1" kern="0" dirty="0">
                <a:solidFill>
                  <a:prstClr val="white"/>
                </a:solidFill>
                <a:cs typeface="Arial"/>
                <a:sym typeface="Wingding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57200" y="2275820"/>
              <a:ext cx="8686800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600" b="1" dirty="0">
                  <a:solidFill>
                    <a:prstClr val="white"/>
                  </a:solidFill>
                </a:rPr>
                <a:t>3</a:t>
              </a:r>
              <a:r>
                <a:rPr lang="en-US" sz="2600" b="1" dirty="0" smtClean="0">
                  <a:solidFill>
                    <a:prstClr val="white"/>
                  </a:solidFill>
                </a:rPr>
                <a:t>. S2 : Variable</a:t>
              </a:r>
            </a:p>
            <a:p>
              <a:r>
                <a:rPr lang="en-US" sz="2600" b="1" dirty="0" smtClean="0">
                  <a:solidFill>
                    <a:prstClr val="white"/>
                  </a:solidFill>
                </a:rPr>
                <a:t>            TGA - Single (</a:t>
              </a:r>
              <a:r>
                <a:rPr lang="en-US" sz="2400" b="1" dirty="0" smtClean="0">
                  <a:solidFill>
                    <a:prstClr val="white"/>
                  </a:solidFill>
                </a:rPr>
                <a:t>Normal split rarely heard as PA is posterior) </a:t>
              </a:r>
            </a:p>
            <a:p>
              <a:r>
                <a:rPr lang="en-US" sz="2600" b="1" dirty="0" smtClean="0">
                  <a:solidFill>
                    <a:prstClr val="white"/>
                  </a:solidFill>
                </a:rPr>
                <a:t>    S3 gallop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457200" y="3571220"/>
              <a:ext cx="8458200" cy="1864043"/>
              <a:chOff x="304800" y="3678197"/>
              <a:chExt cx="8379151" cy="1864043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304800" y="3678197"/>
                <a:ext cx="8077200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600" b="1" dirty="0">
                    <a:solidFill>
                      <a:prstClr val="white"/>
                    </a:solidFill>
                  </a:rPr>
                  <a:t>4</a:t>
                </a:r>
                <a:r>
                  <a:rPr lang="en-US" sz="2600" b="1" dirty="0" smtClean="0">
                    <a:solidFill>
                      <a:prstClr val="white"/>
                    </a:solidFill>
                  </a:rPr>
                  <a:t>. Gr. I-II insignificant ESM at base.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06751" y="5049797"/>
                <a:ext cx="3741136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600" b="1" dirty="0" smtClean="0">
                    <a:solidFill>
                      <a:prstClr val="white"/>
                    </a:solidFill>
                  </a:rPr>
                  <a:t>No continuous murmur</a:t>
                </a:r>
                <a:endParaRPr lang="en-IN" sz="2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06751" y="4592597"/>
                <a:ext cx="6601117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600" b="1" dirty="0" smtClean="0">
                    <a:solidFill>
                      <a:prstClr val="white"/>
                    </a:solidFill>
                  </a:rPr>
                  <a:t>Diastolic murmur - 2LICS  in Truncus</a:t>
                </a:r>
                <a:endParaRPr lang="en-IN" sz="2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43890" y="4135397"/>
                <a:ext cx="8040061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600" b="1" dirty="0" smtClean="0">
                    <a:solidFill>
                      <a:prstClr val="white"/>
                    </a:solidFill>
                  </a:rPr>
                  <a:t>Flow murmur - Mid </a:t>
                </a:r>
                <a:r>
                  <a:rPr lang="en-US" sz="2600" b="1" dirty="0">
                    <a:solidFill>
                      <a:prstClr val="white"/>
                    </a:solidFill>
                  </a:rPr>
                  <a:t>diastolic </a:t>
                </a:r>
                <a:r>
                  <a:rPr lang="en-US" sz="2600" b="1" dirty="0" smtClean="0">
                    <a:solidFill>
                      <a:prstClr val="white"/>
                    </a:solidFill>
                  </a:rPr>
                  <a:t>at </a:t>
                </a:r>
                <a:r>
                  <a:rPr lang="en-US" sz="2600" b="1" dirty="0">
                    <a:solidFill>
                      <a:prstClr val="white"/>
                    </a:solidFill>
                  </a:rPr>
                  <a:t>apex, tricuspid area</a:t>
                </a:r>
                <a:endParaRPr lang="en-IN" sz="26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457200" y="5476220"/>
              <a:ext cx="769620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2600" b="1" kern="0" dirty="0" smtClean="0">
                  <a:solidFill>
                    <a:prstClr val="white"/>
                  </a:solidFill>
                  <a:cs typeface="Arial"/>
                  <a:sym typeface="Wingdings"/>
                </a:rPr>
                <a:t>5. CXR  </a:t>
              </a:r>
              <a:r>
                <a:rPr lang="en-US" altLang="en-US" sz="2600" b="1" kern="0" dirty="0">
                  <a:solidFill>
                    <a:prstClr val="white"/>
                  </a:solidFill>
                  <a:cs typeface="Arial"/>
                  <a:sym typeface="Wingdings"/>
                </a:rPr>
                <a:t>: Cardiomegaly with </a:t>
              </a:r>
              <a:r>
                <a:rPr lang="en-US" altLang="en-US" sz="2600" b="1" kern="0" dirty="0" smtClean="0">
                  <a:solidFill>
                    <a:prstClr val="white"/>
                  </a:solidFill>
                  <a:cs typeface="Arial"/>
                  <a:sym typeface="Wingdings"/>
                </a:rPr>
                <a:t>Pulmonary  </a:t>
              </a:r>
              <a:r>
                <a:rPr lang="en-US" altLang="en-US" sz="2600" b="1" kern="0" dirty="0">
                  <a:solidFill>
                    <a:prstClr val="white"/>
                  </a:solidFill>
                  <a:cs typeface="Arial"/>
                  <a:sym typeface="Wingdings"/>
                </a:rPr>
                <a:t>Plethora</a:t>
              </a:r>
              <a:endParaRPr lang="en-IN" sz="2600" dirty="0">
                <a:solidFill>
                  <a:prstClr val="black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838200" y="303311"/>
            <a:ext cx="5486399" cy="646331"/>
          </a:xfrm>
          <a:prstGeom prst="rect">
            <a:avLst/>
          </a:prstGeom>
          <a:solidFill>
            <a:srgbClr val="0033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Transposition physiology</a:t>
            </a:r>
            <a:endParaRPr lang="en-IN" sz="36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705600" y="152400"/>
            <a:ext cx="2364843" cy="954107"/>
            <a:chOff x="6779157" y="152400"/>
            <a:chExt cx="2364843" cy="954107"/>
          </a:xfrm>
        </p:grpSpPr>
        <p:sp>
          <p:nvSpPr>
            <p:cNvPr id="23" name="Rectangle 22"/>
            <p:cNvSpPr/>
            <p:nvPr/>
          </p:nvSpPr>
          <p:spPr>
            <a:xfrm>
              <a:off x="6779157" y="152400"/>
              <a:ext cx="2364843" cy="95410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FFF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FFFF"/>
                  </a:solidFill>
                </a:rPr>
                <a:t>Cyanotic CHD </a:t>
              </a:r>
              <a:endParaRPr lang="en-US" sz="2800" b="1" dirty="0">
                <a:solidFill>
                  <a:srgbClr val="FFFF00"/>
                </a:solidFill>
              </a:endParaRPr>
            </a:p>
            <a:p>
              <a:pPr algn="ctr"/>
              <a:endParaRPr lang="en-US" sz="2800" b="1" dirty="0" smtClean="0">
                <a:solidFill>
                  <a:srgbClr val="00FFFF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855357" y="626477"/>
              <a:ext cx="944132" cy="461665"/>
            </a:xfrm>
            <a:prstGeom prst="rect">
              <a:avLst/>
            </a:prstGeom>
            <a:solidFill>
              <a:srgbClr val="003300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66FF33"/>
                  </a:solidFill>
                </a:rPr>
                <a:t>↑</a:t>
              </a:r>
              <a:r>
                <a:rPr lang="en-US" sz="2400" b="1" dirty="0">
                  <a:solidFill>
                    <a:prstClr val="white"/>
                  </a:solidFill>
                </a:rPr>
                <a:t> </a:t>
              </a:r>
              <a:r>
                <a:rPr lang="en-US" sz="2400" b="1" dirty="0">
                  <a:solidFill>
                    <a:srgbClr val="FFC000"/>
                  </a:solidFill>
                </a:rPr>
                <a:t>PBF </a:t>
              </a:r>
              <a:endParaRPr lang="en-IN" altLang="en-US" sz="2400" b="1" kern="0" dirty="0">
                <a:solidFill>
                  <a:srgbClr val="FFC000"/>
                </a:solidFill>
                <a:cs typeface="Arial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855766" y="626476"/>
              <a:ext cx="1141927" cy="4616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CE/HF</a:t>
              </a:r>
              <a:endParaRPr lang="en-IN" sz="2400" dirty="0">
                <a:solidFill>
                  <a:srgbClr val="00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353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71600" y="2200088"/>
            <a:ext cx="6516421" cy="351491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2" name="Group 1"/>
          <p:cNvGrpSpPr/>
          <p:nvPr/>
        </p:nvGrpSpPr>
        <p:grpSpPr>
          <a:xfrm>
            <a:off x="1676400" y="2438400"/>
            <a:ext cx="6058701" cy="2946975"/>
            <a:chOff x="1789899" y="2234625"/>
            <a:chExt cx="6058701" cy="2946975"/>
          </a:xfrm>
        </p:grpSpPr>
        <p:sp>
          <p:nvSpPr>
            <p:cNvPr id="7" name="Rectangle 6"/>
            <p:cNvSpPr/>
            <p:nvPr/>
          </p:nvSpPr>
          <p:spPr>
            <a:xfrm>
              <a:off x="1789899" y="2234625"/>
              <a:ext cx="292182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prstClr val="white"/>
                  </a:solidFill>
                </a:rPr>
                <a:t>1</a:t>
              </a:r>
              <a:r>
                <a:rPr lang="en-US" sz="3200" b="1" dirty="0" smtClean="0">
                  <a:solidFill>
                    <a:prstClr val="white"/>
                  </a:solidFill>
                </a:rPr>
                <a:t>. </a:t>
              </a:r>
              <a:r>
                <a:rPr lang="en-US" sz="3200" b="1" dirty="0">
                  <a:solidFill>
                    <a:prstClr val="white"/>
                  </a:solidFill>
                </a:rPr>
                <a:t>C</a:t>
              </a:r>
              <a:r>
                <a:rPr lang="en-US" sz="3200" b="1" dirty="0" smtClean="0">
                  <a:solidFill>
                    <a:prstClr val="white"/>
                  </a:solidFill>
                </a:rPr>
                <a:t>ardiomegaly</a:t>
              </a:r>
              <a:endParaRPr lang="en-US" sz="3200" b="1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24297" y="3461940"/>
              <a:ext cx="423654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prstClr val="white"/>
                  </a:solidFill>
                </a:rPr>
                <a:t>3</a:t>
              </a:r>
              <a:r>
                <a:rPr lang="en-US" sz="3200" b="1" dirty="0" smtClean="0">
                  <a:solidFill>
                    <a:prstClr val="white"/>
                  </a:solidFill>
                </a:rPr>
                <a:t>. Absent MPA segment</a:t>
              </a:r>
              <a:endParaRPr lang="en-US" sz="3200" b="1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806368" y="2852340"/>
              <a:ext cx="604223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prstClr val="white"/>
                  </a:solidFill>
                </a:rPr>
                <a:t>2</a:t>
              </a:r>
              <a:r>
                <a:rPr lang="en-US" sz="3200" b="1" dirty="0" smtClean="0">
                  <a:solidFill>
                    <a:prstClr val="white"/>
                  </a:solidFill>
                </a:rPr>
                <a:t>. Plethoric lung fields - lateral 2/3</a:t>
              </a:r>
              <a:endParaRPr lang="en-US" sz="3200" b="1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01660" y="3997405"/>
              <a:ext cx="468378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sym typeface="Wingdings"/>
                </a:rPr>
                <a:t> </a:t>
              </a:r>
              <a:r>
                <a:rPr lang="en-US" sz="3200" b="1" dirty="0" smtClean="0">
                  <a:solidFill>
                    <a:prstClr val="white"/>
                  </a:solidFill>
                </a:rPr>
                <a:t>Prominent MPA : TAPVC</a:t>
              </a:r>
              <a:endParaRPr lang="en-US" sz="3200" b="1" dirty="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60156" y="4596825"/>
              <a:ext cx="398519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prstClr val="white"/>
                  </a:solidFill>
                </a:rPr>
                <a:t>4</a:t>
              </a:r>
              <a:r>
                <a:rPr lang="en-US" sz="3200" b="1" dirty="0" smtClean="0">
                  <a:solidFill>
                    <a:prstClr val="white"/>
                  </a:solidFill>
                </a:rPr>
                <a:t>. Right Arch - Truncus</a:t>
              </a:r>
              <a:endParaRPr lang="en-US" sz="32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352800" y="1371600"/>
            <a:ext cx="26564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FFC000"/>
                </a:solidFill>
                <a:latin typeface="Candara" panose="020E0502030303020204" pitchFamily="34" charset="0"/>
              </a:rPr>
              <a:t>Chest X-ray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8200" y="303311"/>
            <a:ext cx="5486399" cy="646331"/>
          </a:xfrm>
          <a:prstGeom prst="rect">
            <a:avLst/>
          </a:prstGeom>
          <a:solidFill>
            <a:srgbClr val="0033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Transposition physiology</a:t>
            </a:r>
            <a:endParaRPr lang="en-IN" sz="36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705600" y="152400"/>
            <a:ext cx="2364843" cy="954107"/>
            <a:chOff x="6779157" y="152400"/>
            <a:chExt cx="2364843" cy="954107"/>
          </a:xfrm>
        </p:grpSpPr>
        <p:sp>
          <p:nvSpPr>
            <p:cNvPr id="24" name="Rectangle 23"/>
            <p:cNvSpPr/>
            <p:nvPr/>
          </p:nvSpPr>
          <p:spPr>
            <a:xfrm>
              <a:off x="6779157" y="152400"/>
              <a:ext cx="2364843" cy="95410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FFF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FFFF"/>
                  </a:solidFill>
                </a:rPr>
                <a:t>Cyanotic CHD </a:t>
              </a:r>
              <a:endParaRPr lang="en-US" sz="2800" b="1" dirty="0">
                <a:solidFill>
                  <a:srgbClr val="FFFF00"/>
                </a:solidFill>
              </a:endParaRPr>
            </a:p>
            <a:p>
              <a:pPr algn="ctr"/>
              <a:endParaRPr lang="en-US" sz="2800" b="1" dirty="0" smtClean="0">
                <a:solidFill>
                  <a:srgbClr val="00FF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855357" y="626477"/>
              <a:ext cx="944132" cy="461665"/>
            </a:xfrm>
            <a:prstGeom prst="rect">
              <a:avLst/>
            </a:prstGeom>
            <a:solidFill>
              <a:srgbClr val="003300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66FF33"/>
                  </a:solidFill>
                </a:rPr>
                <a:t>↑</a:t>
              </a:r>
              <a:r>
                <a:rPr lang="en-US" sz="2400" b="1" dirty="0">
                  <a:solidFill>
                    <a:prstClr val="white"/>
                  </a:solidFill>
                </a:rPr>
                <a:t> </a:t>
              </a:r>
              <a:r>
                <a:rPr lang="en-US" sz="2400" b="1" dirty="0">
                  <a:solidFill>
                    <a:srgbClr val="FFC000"/>
                  </a:solidFill>
                </a:rPr>
                <a:t>PBF </a:t>
              </a:r>
              <a:endParaRPr lang="en-IN" altLang="en-US" sz="2400" b="1" kern="0" dirty="0">
                <a:solidFill>
                  <a:srgbClr val="FFC000"/>
                </a:solidFill>
                <a:cs typeface="Arial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55766" y="626476"/>
              <a:ext cx="1141927" cy="4616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CE/HF</a:t>
              </a:r>
              <a:endParaRPr lang="en-IN" sz="2400" dirty="0">
                <a:solidFill>
                  <a:srgbClr val="00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607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501169" y="183177"/>
            <a:ext cx="30487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99FF"/>
                </a:solidFill>
                <a:latin typeface="Cambria" panose="02040503050406030204" pitchFamily="18" charset="0"/>
              </a:rPr>
              <a:t>Compare</a:t>
            </a:r>
            <a:endParaRPr lang="en-US" sz="5400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Picture 2" descr="http://images.radiopaedia.org/images/878785/6d94534b9491028d4f6ce2d48d58e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9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309" y="1905001"/>
            <a:ext cx="4121289" cy="4191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MUTHUKUMAR\Favorites\Downloads\tetralogy-of-fallot-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3" t="13316" r="50000" b="11263"/>
          <a:stretch/>
        </p:blipFill>
        <p:spPr bwMode="auto">
          <a:xfrm>
            <a:off x="405050" y="1894820"/>
            <a:ext cx="4039560" cy="417945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86630" y="6067052"/>
            <a:ext cx="1676400" cy="707886"/>
          </a:xfrm>
          <a:prstGeom prst="rect">
            <a:avLst/>
          </a:prstGeom>
          <a:solidFill>
            <a:srgbClr val="6800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↓ </a:t>
            </a:r>
            <a:r>
              <a:rPr lang="en-US" sz="4000" b="1" dirty="0" smtClean="0">
                <a:solidFill>
                  <a:prstClr val="white"/>
                </a:solidFill>
              </a:rPr>
              <a:t>PBF </a:t>
            </a:r>
            <a:endParaRPr lang="en-IN" altLang="en-US" sz="4000" b="1" kern="0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89310" y="1381780"/>
            <a:ext cx="4121289" cy="523220"/>
          </a:xfrm>
          <a:prstGeom prst="rect">
            <a:avLst/>
          </a:prstGeom>
          <a:solidFill>
            <a:srgbClr val="0033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Transposition </a:t>
            </a:r>
            <a:r>
              <a:rPr lang="en-US" sz="2800" b="1" dirty="0">
                <a:solidFill>
                  <a:srgbClr val="FFC000"/>
                </a:solidFill>
                <a:latin typeface="Candara" panose="020E0502030303020204" pitchFamily="34" charset="0"/>
              </a:rPr>
              <a:t> </a:t>
            </a:r>
            <a:r>
              <a:rPr lang="en-US" sz="28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physiology</a:t>
            </a:r>
            <a:endParaRPr lang="en-IN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5050" y="1371600"/>
            <a:ext cx="4039560" cy="523220"/>
          </a:xfrm>
          <a:prstGeom prst="rect">
            <a:avLst/>
          </a:prstGeom>
          <a:solidFill>
            <a:srgbClr val="6800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C000"/>
                </a:solidFill>
                <a:latin typeface="Candara" panose="020E0502030303020204" pitchFamily="34" charset="0"/>
              </a:rPr>
              <a:t>Fallot’s</a:t>
            </a:r>
            <a:r>
              <a:rPr lang="en-US" sz="28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  physiology</a:t>
            </a:r>
            <a:endParaRPr lang="en-IN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pic>
        <p:nvPicPr>
          <p:cNvPr id="13" name="Picture 2" descr="http://images.radiopaedia.org/images/4812504/fa8622df9c63c4efe0b97beb02518d_big_gallery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65" b="8839"/>
          <a:stretch/>
        </p:blipFill>
        <p:spPr bwMode="auto">
          <a:xfrm>
            <a:off x="4489311" y="2172479"/>
            <a:ext cx="4121288" cy="362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766891" y="6096001"/>
            <a:ext cx="1675460" cy="707886"/>
          </a:xfrm>
          <a:prstGeom prst="rect">
            <a:avLst/>
          </a:prstGeom>
          <a:solidFill>
            <a:srgbClr val="003300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66FF33"/>
                </a:solidFill>
              </a:rPr>
              <a:t>↑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>
                <a:solidFill>
                  <a:srgbClr val="FFC000"/>
                </a:solidFill>
              </a:rPr>
              <a:t>PBF </a:t>
            </a:r>
            <a:endParaRPr lang="en-IN" altLang="en-US" sz="4000" b="1" kern="0" dirty="0">
              <a:solidFill>
                <a:srgbClr val="FFC000"/>
              </a:solidFill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99538" y="5634336"/>
            <a:ext cx="2378954" cy="461665"/>
          </a:xfrm>
          <a:prstGeom prst="rect">
            <a:avLst/>
          </a:prstGeom>
          <a:solidFill>
            <a:srgbClr val="000096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N" sz="2400" b="1" dirty="0" smtClean="0">
                <a:solidFill>
                  <a:srgbClr val="00FFFF"/>
                </a:solidFill>
                <a:sym typeface="Wingdings 3"/>
              </a:rPr>
              <a:t>DTGA</a:t>
            </a:r>
            <a:r>
              <a:rPr lang="en-IN" sz="2400" b="1" dirty="0" smtClean="0">
                <a:solidFill>
                  <a:prstClr val="white"/>
                </a:solidFill>
                <a:sym typeface="Wingdings 3"/>
              </a:rPr>
              <a:t> + </a:t>
            </a:r>
            <a:r>
              <a:rPr lang="en-IN" sz="2400" b="1" dirty="0" smtClean="0">
                <a:solidFill>
                  <a:srgbClr val="00FFFF"/>
                </a:solidFill>
                <a:sym typeface="Wingdings 3"/>
              </a:rPr>
              <a:t>VSD</a:t>
            </a:r>
            <a:endParaRPr lang="en-IN" sz="2200" b="1" dirty="0">
              <a:solidFill>
                <a:srgbClr val="00FF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705600" y="152400"/>
            <a:ext cx="2364843" cy="954107"/>
            <a:chOff x="6779157" y="152400"/>
            <a:chExt cx="2364843" cy="954107"/>
          </a:xfrm>
        </p:grpSpPr>
        <p:sp>
          <p:nvSpPr>
            <p:cNvPr id="19" name="Rectangle 18"/>
            <p:cNvSpPr/>
            <p:nvPr/>
          </p:nvSpPr>
          <p:spPr>
            <a:xfrm>
              <a:off x="6779157" y="152400"/>
              <a:ext cx="2364843" cy="95410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FFF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FFFF"/>
                  </a:solidFill>
                </a:rPr>
                <a:t>Cyanotic CHD </a:t>
              </a:r>
              <a:endParaRPr lang="en-US" sz="2800" b="1" dirty="0">
                <a:solidFill>
                  <a:srgbClr val="FFFF00"/>
                </a:solidFill>
              </a:endParaRPr>
            </a:p>
            <a:p>
              <a:pPr algn="ctr"/>
              <a:endParaRPr lang="en-US" sz="2800" b="1" dirty="0" smtClean="0">
                <a:solidFill>
                  <a:srgbClr val="00FFFF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855357" y="626477"/>
              <a:ext cx="944132" cy="461665"/>
            </a:xfrm>
            <a:prstGeom prst="rect">
              <a:avLst/>
            </a:prstGeom>
            <a:solidFill>
              <a:srgbClr val="003300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66FF33"/>
                  </a:solidFill>
                </a:rPr>
                <a:t>↑</a:t>
              </a:r>
              <a:r>
                <a:rPr lang="en-US" sz="2400" b="1" dirty="0">
                  <a:solidFill>
                    <a:prstClr val="white"/>
                  </a:solidFill>
                </a:rPr>
                <a:t> </a:t>
              </a:r>
              <a:r>
                <a:rPr lang="en-US" sz="2400" b="1" dirty="0">
                  <a:solidFill>
                    <a:srgbClr val="FFC000"/>
                  </a:solidFill>
                </a:rPr>
                <a:t>PBF </a:t>
              </a:r>
              <a:endParaRPr lang="en-IN" altLang="en-US" sz="2400" b="1" kern="0" dirty="0">
                <a:solidFill>
                  <a:srgbClr val="FFC000"/>
                </a:solidFill>
                <a:cs typeface="Arial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855766" y="626476"/>
              <a:ext cx="1141927" cy="4616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CE/HF</a:t>
              </a:r>
              <a:endParaRPr lang="en-IN" sz="2400" dirty="0">
                <a:solidFill>
                  <a:srgbClr val="00FFFF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45553" y="136267"/>
            <a:ext cx="2971800" cy="1107996"/>
            <a:chOff x="6172200" y="149183"/>
            <a:chExt cx="2971800" cy="1107996"/>
          </a:xfrm>
        </p:grpSpPr>
        <p:grpSp>
          <p:nvGrpSpPr>
            <p:cNvPr id="23" name="Group 22"/>
            <p:cNvGrpSpPr/>
            <p:nvPr/>
          </p:nvGrpSpPr>
          <p:grpSpPr>
            <a:xfrm>
              <a:off x="6172200" y="149183"/>
              <a:ext cx="2971800" cy="1107996"/>
              <a:chOff x="5791200" y="207258"/>
              <a:chExt cx="2578314" cy="1107996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5791200" y="207258"/>
                <a:ext cx="2578314" cy="110799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FF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srgbClr val="00FFFF"/>
                    </a:solidFill>
                  </a:rPr>
                  <a:t>Cyanotic CHD   </a:t>
                </a:r>
                <a:endParaRPr lang="en-US" sz="2800" b="1" dirty="0">
                  <a:solidFill>
                    <a:srgbClr val="FFFF00"/>
                  </a:solidFill>
                </a:endParaRPr>
              </a:p>
              <a:p>
                <a:pPr algn="ctr"/>
                <a:endParaRPr lang="en-US" sz="3800" b="1" dirty="0" smtClean="0">
                  <a:solidFill>
                    <a:srgbClr val="00FFFF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919492" y="703181"/>
                <a:ext cx="929478" cy="461665"/>
              </a:xfrm>
              <a:prstGeom prst="rect">
                <a:avLst/>
              </a:prstGeom>
              <a:solidFill>
                <a:srgbClr val="680000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↓</a:t>
                </a:r>
                <a:r>
                  <a:rPr lang="en-US" sz="2400" b="1" dirty="0">
                    <a:solidFill>
                      <a:prstClr val="white"/>
                    </a:solidFill>
                  </a:rPr>
                  <a:t> PBF </a:t>
                </a:r>
                <a:endParaRPr lang="en-IN" altLang="en-US" sz="2400" b="1" kern="0" dirty="0">
                  <a:solidFill>
                    <a:prstClr val="white"/>
                  </a:solidFill>
                  <a:cs typeface="Arial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848970" y="685800"/>
                <a:ext cx="641521" cy="46166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prstClr val="white"/>
                    </a:solidFill>
                  </a:rPr>
                  <a:t>PS</a:t>
                </a:r>
                <a:endParaRPr lang="en-IN" sz="2400" dirty="0">
                  <a:solidFill>
                    <a:srgbClr val="00FFFF"/>
                  </a:solidFill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8128004" y="627725"/>
              <a:ext cx="854729" cy="461665"/>
            </a:xfrm>
            <a:prstGeom prst="rect">
              <a:avLst/>
            </a:prstGeom>
            <a:solidFill>
              <a:srgbClr val="430086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VSD</a:t>
              </a:r>
              <a:endParaRPr lang="en-IN" sz="2400" dirty="0">
                <a:solidFill>
                  <a:srgbClr val="00FFFF"/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2125304" y="5583154"/>
            <a:ext cx="637162" cy="430887"/>
          </a:xfrm>
          <a:prstGeom prst="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US" sz="2200" b="1" dirty="0" smtClean="0">
                <a:solidFill>
                  <a:srgbClr val="00FFFF"/>
                </a:solidFill>
              </a:rPr>
              <a:t>TOF</a:t>
            </a:r>
            <a:endParaRPr lang="en-US" sz="2200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49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671121" y="1243779"/>
            <a:ext cx="2399322" cy="830997"/>
          </a:xfrm>
          <a:prstGeom prst="rect">
            <a:avLst/>
          </a:prstGeom>
          <a:solidFill>
            <a:srgbClr val="000096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N" sz="2400" b="1" dirty="0" smtClean="0">
                <a:solidFill>
                  <a:srgbClr val="00FFFF"/>
                </a:solidFill>
                <a:sym typeface="Wingdings 3"/>
              </a:rPr>
              <a:t>SUPRACARDIAC </a:t>
            </a:r>
          </a:p>
          <a:p>
            <a:pPr algn="ctr"/>
            <a:r>
              <a:rPr lang="en-IN" sz="2400" b="1" dirty="0" smtClean="0">
                <a:solidFill>
                  <a:srgbClr val="00FFFF"/>
                </a:solidFill>
                <a:sym typeface="Wingdings 3"/>
              </a:rPr>
              <a:t>TAPVC</a:t>
            </a:r>
            <a:endParaRPr lang="en-IN" sz="2200" b="1" dirty="0">
              <a:solidFill>
                <a:srgbClr val="00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56172" y="4800600"/>
            <a:ext cx="5525346" cy="1938992"/>
          </a:xfrm>
          <a:prstGeom prst="rect">
            <a:avLst/>
          </a:prstGeom>
          <a:solidFill>
            <a:srgbClr val="4800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N" sz="2000" b="1" dirty="0" smtClean="0">
                <a:solidFill>
                  <a:prstClr val="white"/>
                </a:solidFill>
              </a:rPr>
              <a:t>Cardiomegaly</a:t>
            </a:r>
          </a:p>
          <a:p>
            <a:pPr algn="ctr"/>
            <a:r>
              <a:rPr lang="en-US" sz="2000" b="1" dirty="0">
                <a:solidFill>
                  <a:prstClr val="white"/>
                </a:solidFill>
                <a:sym typeface="Wingdings 3"/>
              </a:rPr>
              <a:t>Prominent MPA </a:t>
            </a:r>
            <a:endParaRPr lang="en-US" sz="2000" b="1" dirty="0" smtClean="0">
              <a:solidFill>
                <a:prstClr val="white"/>
              </a:solidFill>
              <a:sym typeface="Wingdings 3"/>
            </a:endParaRPr>
          </a:p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Pulmonary Plethora</a:t>
            </a:r>
            <a:endParaRPr lang="en-IN" sz="2000" b="1" dirty="0" smtClean="0">
              <a:solidFill>
                <a:prstClr val="white"/>
              </a:solidFill>
            </a:endParaRPr>
          </a:p>
          <a:p>
            <a:pPr algn="ctr"/>
            <a:r>
              <a:rPr lang="en-IN" sz="2000" b="1" dirty="0" smtClean="0">
                <a:solidFill>
                  <a:prstClr val="white"/>
                </a:solidFill>
              </a:rPr>
              <a:t>in </a:t>
            </a:r>
            <a:r>
              <a:rPr lang="en-IN" sz="2000" b="1" dirty="0">
                <a:solidFill>
                  <a:prstClr val="white"/>
                </a:solidFill>
              </a:rPr>
              <a:t>a cyanotic child  </a:t>
            </a:r>
            <a:r>
              <a:rPr lang="en-IN" sz="2000" b="1" dirty="0" smtClean="0">
                <a:solidFill>
                  <a:prstClr val="white"/>
                </a:solidFill>
              </a:rPr>
              <a:t>indicates </a:t>
            </a:r>
          </a:p>
          <a:p>
            <a:pPr algn="ctr"/>
            <a:r>
              <a:rPr lang="en-IN" sz="2000" b="1" dirty="0" smtClean="0">
                <a:solidFill>
                  <a:prstClr val="white"/>
                </a:solidFill>
              </a:rPr>
              <a:t>Cyanotic </a:t>
            </a:r>
            <a:r>
              <a:rPr lang="en-IN" sz="2000" b="1" dirty="0">
                <a:solidFill>
                  <a:prstClr val="white"/>
                </a:solidFill>
              </a:rPr>
              <a:t>CHD </a:t>
            </a:r>
            <a:r>
              <a:rPr lang="en-IN" sz="2000" b="1" dirty="0" smtClean="0">
                <a:solidFill>
                  <a:prstClr val="white"/>
                </a:solidFill>
              </a:rPr>
              <a:t>with </a:t>
            </a:r>
            <a:r>
              <a:rPr lang="en-US" sz="2000" b="1" dirty="0">
                <a:solidFill>
                  <a:srgbClr val="00FF00"/>
                </a:solidFill>
                <a:sym typeface="Wingdings 3"/>
              </a:rPr>
              <a:t></a:t>
            </a:r>
            <a:r>
              <a:rPr lang="en-IN" sz="2000" b="1" dirty="0" smtClean="0">
                <a:solidFill>
                  <a:prstClr val="white"/>
                </a:solidFill>
              </a:rPr>
              <a:t>  </a:t>
            </a:r>
            <a:r>
              <a:rPr lang="en-IN" sz="2000" b="1" dirty="0">
                <a:solidFill>
                  <a:prstClr val="white"/>
                </a:solidFill>
              </a:rPr>
              <a:t>PBF</a:t>
            </a:r>
            <a:endParaRPr lang="en-IN" sz="2000" dirty="0">
              <a:solidFill>
                <a:prstClr val="black"/>
              </a:solidFill>
            </a:endParaRPr>
          </a:p>
          <a:p>
            <a:pPr algn="ctr"/>
            <a:r>
              <a:rPr lang="en-IN" sz="2000" b="1" dirty="0" smtClean="0">
                <a:solidFill>
                  <a:prstClr val="white"/>
                </a:solidFill>
              </a:rPr>
              <a:t># </a:t>
            </a:r>
            <a:r>
              <a:rPr lang="en-US" sz="2000" b="1" dirty="0">
                <a:solidFill>
                  <a:srgbClr val="66FF66"/>
                </a:solidFill>
                <a:sym typeface="Wingdings 3"/>
              </a:rPr>
              <a:t>Figure of 8 / Snowman </a:t>
            </a:r>
            <a:r>
              <a:rPr lang="en-US" sz="2000" b="1" dirty="0" smtClean="0">
                <a:solidFill>
                  <a:srgbClr val="66FF66"/>
                </a:solidFill>
                <a:sym typeface="Wingdings 3"/>
              </a:rPr>
              <a:t>appearance</a:t>
            </a:r>
            <a:endParaRPr lang="en-US" sz="2000" b="1" dirty="0">
              <a:solidFill>
                <a:srgbClr val="66FF66"/>
              </a:solidFill>
              <a:sym typeface="Wingdings 3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454" y="774317"/>
            <a:ext cx="4193812" cy="395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hord 18"/>
          <p:cNvSpPr/>
          <p:nvPr/>
        </p:nvSpPr>
        <p:spPr>
          <a:xfrm rot="6319851">
            <a:off x="3602389" y="1334980"/>
            <a:ext cx="1566036" cy="1734547"/>
          </a:xfrm>
          <a:prstGeom prst="chord">
            <a:avLst>
              <a:gd name="adj1" fmla="val 2221472"/>
              <a:gd name="adj2" fmla="val 1652243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523654" y="2590800"/>
            <a:ext cx="2191346" cy="1676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844193" y="1703070"/>
            <a:ext cx="910437" cy="656057"/>
            <a:chOff x="3844193" y="1703070"/>
            <a:chExt cx="910437" cy="656057"/>
          </a:xfrm>
        </p:grpSpPr>
        <p:sp>
          <p:nvSpPr>
            <p:cNvPr id="25" name="Oval 24"/>
            <p:cNvSpPr/>
            <p:nvPr/>
          </p:nvSpPr>
          <p:spPr>
            <a:xfrm>
              <a:off x="3844193" y="1729740"/>
              <a:ext cx="270607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4484023" y="1703070"/>
              <a:ext cx="270607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4250650" y="1959017"/>
              <a:ext cx="147885" cy="40011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306515" y="2057400"/>
            <a:ext cx="3372507" cy="1143000"/>
            <a:chOff x="-773087" y="2517577"/>
            <a:chExt cx="3372507" cy="1143000"/>
          </a:xfrm>
        </p:grpSpPr>
        <p:sp>
          <p:nvSpPr>
            <p:cNvPr id="8" name="Rectangle 7"/>
            <p:cNvSpPr/>
            <p:nvPr/>
          </p:nvSpPr>
          <p:spPr>
            <a:xfrm>
              <a:off x="638627" y="2644914"/>
              <a:ext cx="196079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prstClr val="white"/>
                  </a:solidFill>
                  <a:latin typeface="Arial Narrow" panose="020B0606020202030204" pitchFamily="34" charset="0"/>
                  <a:sym typeface="Wingdings 3"/>
                </a:rPr>
                <a:t>Vertical vein</a:t>
              </a:r>
            </a:p>
            <a:p>
              <a:pPr algn="ctr"/>
              <a:r>
                <a:rPr lang="en-US" sz="2000" b="1" dirty="0" smtClean="0">
                  <a:solidFill>
                    <a:prstClr val="white"/>
                  </a:solidFill>
                  <a:latin typeface="Arial Narrow" panose="020B0606020202030204" pitchFamily="34" charset="0"/>
                  <a:sym typeface="Wingdings 3"/>
                </a:rPr>
                <a:t>(draining the </a:t>
              </a:r>
            </a:p>
            <a:p>
              <a:pPr algn="ctr"/>
              <a:r>
                <a:rPr lang="en-US" sz="2000" b="1" dirty="0" smtClean="0">
                  <a:solidFill>
                    <a:prstClr val="white"/>
                  </a:solidFill>
                  <a:latin typeface="Arial Narrow" panose="020B0606020202030204" pitchFamily="34" charset="0"/>
                  <a:sym typeface="Wingdings 3"/>
                </a:rPr>
                <a:t>confluence of PV)</a:t>
              </a:r>
              <a:endParaRPr lang="en-IN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-773087" y="2517577"/>
              <a:ext cx="1733803" cy="425679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5447991" y="3178604"/>
            <a:ext cx="2782814" cy="707886"/>
            <a:chOff x="-680326" y="2644914"/>
            <a:chExt cx="2782814" cy="707886"/>
          </a:xfrm>
        </p:grpSpPr>
        <p:sp>
          <p:nvSpPr>
            <p:cNvPr id="21" name="Rectangle 20"/>
            <p:cNvSpPr/>
            <p:nvPr/>
          </p:nvSpPr>
          <p:spPr>
            <a:xfrm>
              <a:off x="1135556" y="2644914"/>
              <a:ext cx="96693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prstClr val="white"/>
                  </a:solidFill>
                  <a:latin typeface="Arial Narrow" panose="020B0606020202030204" pitchFamily="34" charset="0"/>
                  <a:sym typeface="Wingdings 3"/>
                </a:rPr>
                <a:t>Cardiac</a:t>
              </a:r>
            </a:p>
            <a:p>
              <a:pPr algn="ctr"/>
              <a:r>
                <a:rPr lang="en-US" sz="2000" b="1" dirty="0" smtClean="0">
                  <a:solidFill>
                    <a:prstClr val="white"/>
                  </a:solidFill>
                  <a:latin typeface="Arial Narrow" panose="020B0606020202030204" pitchFamily="34" charset="0"/>
                  <a:sym typeface="Wingdings 3"/>
                </a:rPr>
                <a:t>shadow</a:t>
              </a:r>
              <a:endParaRPr lang="en-IN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-680326" y="2943255"/>
              <a:ext cx="1641042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3523655" y="202511"/>
            <a:ext cx="1782860" cy="1169089"/>
            <a:chOff x="1981200" y="2469863"/>
            <a:chExt cx="1782860" cy="1169089"/>
          </a:xfrm>
        </p:grpSpPr>
        <p:sp>
          <p:nvSpPr>
            <p:cNvPr id="13" name="Rectangle 12"/>
            <p:cNvSpPr/>
            <p:nvPr/>
          </p:nvSpPr>
          <p:spPr>
            <a:xfrm>
              <a:off x="1981200" y="2469863"/>
              <a:ext cx="178286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prstClr val="white"/>
                  </a:solidFill>
                  <a:latin typeface="Arial Narrow" panose="020B0606020202030204" pitchFamily="34" charset="0"/>
                  <a:sym typeface="Wingdings 3"/>
                </a:rPr>
                <a:t>Innominate vein</a:t>
              </a:r>
              <a:endParaRPr lang="en-IN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2908590" y="2869973"/>
              <a:ext cx="0" cy="768979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57200" y="2057400"/>
            <a:ext cx="3066454" cy="400110"/>
            <a:chOff x="685800" y="2749659"/>
            <a:chExt cx="3066454" cy="400110"/>
          </a:xfrm>
        </p:grpSpPr>
        <p:sp>
          <p:nvSpPr>
            <p:cNvPr id="17" name="Rectangle 16"/>
            <p:cNvSpPr/>
            <p:nvPr/>
          </p:nvSpPr>
          <p:spPr>
            <a:xfrm>
              <a:off x="685800" y="2749659"/>
              <a:ext cx="137730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prstClr val="white"/>
                  </a:solidFill>
                  <a:latin typeface="Arial Narrow" panose="020B0606020202030204" pitchFamily="34" charset="0"/>
                  <a:sym typeface="Wingdings 3"/>
                </a:rPr>
                <a:t>Dilated SVC</a:t>
              </a:r>
              <a:endParaRPr lang="en-IN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2070690" y="2971800"/>
              <a:ext cx="1681564" cy="14272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" descr="https://neurocritic.files.wordpress.com/2013/12/snowman-sig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04" t="15076" r="13080" b="31023"/>
          <a:stretch/>
        </p:blipFill>
        <p:spPr bwMode="auto">
          <a:xfrm rot="21070272">
            <a:off x="3412682" y="1398009"/>
            <a:ext cx="2233410" cy="289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447582" y="318701"/>
            <a:ext cx="11641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CXR</a:t>
            </a:r>
            <a:endParaRPr lang="en-US" sz="4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6705600" y="152400"/>
            <a:ext cx="2364843" cy="954107"/>
            <a:chOff x="6779157" y="152400"/>
            <a:chExt cx="2364843" cy="954107"/>
          </a:xfrm>
        </p:grpSpPr>
        <p:sp>
          <p:nvSpPr>
            <p:cNvPr id="38" name="Rectangle 37"/>
            <p:cNvSpPr/>
            <p:nvPr/>
          </p:nvSpPr>
          <p:spPr>
            <a:xfrm>
              <a:off x="6779157" y="152400"/>
              <a:ext cx="2364843" cy="95410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FFF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FFFF"/>
                  </a:solidFill>
                </a:rPr>
                <a:t>Cyanotic CHD </a:t>
              </a:r>
              <a:endParaRPr lang="en-US" sz="2800" b="1" dirty="0">
                <a:solidFill>
                  <a:srgbClr val="FFFF00"/>
                </a:solidFill>
              </a:endParaRPr>
            </a:p>
            <a:p>
              <a:pPr algn="ctr"/>
              <a:endParaRPr lang="en-US" sz="2800" b="1" dirty="0" smtClean="0">
                <a:solidFill>
                  <a:srgbClr val="00FFFF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855357" y="626477"/>
              <a:ext cx="944132" cy="461665"/>
            </a:xfrm>
            <a:prstGeom prst="rect">
              <a:avLst/>
            </a:prstGeom>
            <a:solidFill>
              <a:srgbClr val="003300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66FF33"/>
                  </a:solidFill>
                </a:rPr>
                <a:t>↑</a:t>
              </a:r>
              <a:r>
                <a:rPr lang="en-US" sz="2400" b="1" dirty="0">
                  <a:solidFill>
                    <a:prstClr val="white"/>
                  </a:solidFill>
                </a:rPr>
                <a:t> </a:t>
              </a:r>
              <a:r>
                <a:rPr lang="en-US" sz="2400" b="1" dirty="0">
                  <a:solidFill>
                    <a:srgbClr val="FFC000"/>
                  </a:solidFill>
                </a:rPr>
                <a:t>PBF </a:t>
              </a:r>
              <a:endParaRPr lang="en-IN" altLang="en-US" sz="2400" b="1" kern="0" dirty="0">
                <a:solidFill>
                  <a:srgbClr val="FFC000"/>
                </a:solidFill>
                <a:cs typeface="Arial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855766" y="626476"/>
              <a:ext cx="1141927" cy="4616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CE/HF</a:t>
              </a:r>
              <a:endParaRPr lang="en-IN" sz="2400" dirty="0">
                <a:solidFill>
                  <a:srgbClr val="00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819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34066" y="735505"/>
            <a:ext cx="4623934" cy="5284295"/>
            <a:chOff x="2081666" y="624301"/>
            <a:chExt cx="4623934" cy="5284295"/>
          </a:xfrm>
        </p:grpSpPr>
        <p:sp>
          <p:nvSpPr>
            <p:cNvPr id="3" name="TextBox 2"/>
            <p:cNvSpPr txBox="1"/>
            <p:nvPr/>
          </p:nvSpPr>
          <p:spPr>
            <a:xfrm>
              <a:off x="2081666" y="624301"/>
              <a:ext cx="4623934" cy="110799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 Math" panose="02040503050406030204" pitchFamily="18" charset="0"/>
                </a:rPr>
                <a:t>CLINICAL</a:t>
              </a:r>
              <a:endParaRPr lang="en-IN" sz="6600" b="1" dirty="0">
                <a:solidFill>
                  <a:schemeClr val="bg1"/>
                </a:solidFill>
                <a:latin typeface="Cambria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81666" y="4800600"/>
              <a:ext cx="4623934" cy="110799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 Math" panose="02040503050406030204" pitchFamily="18" charset="0"/>
                </a:rPr>
                <a:t>SYMPTOMS</a:t>
              </a:r>
              <a:endParaRPr lang="en-IN" sz="6600" b="1" dirty="0">
                <a:solidFill>
                  <a:schemeClr val="bg1"/>
                </a:solidFill>
                <a:latin typeface="Cambria" panose="02040503050406030204" pitchFamily="18" charset="0"/>
                <a:ea typeface="Cambria Math" panose="02040503050406030204" pitchFamily="18" charset="0"/>
              </a:endParaRPr>
            </a:p>
          </p:txBody>
        </p:sp>
        <p:pic>
          <p:nvPicPr>
            <p:cNvPr id="4098" name="Picture 2" descr="http://image.shutterstock.com/z/stock-photo-american-doctor-talking-to-young-child-and-mother-98521124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36"/>
            <a:stretch/>
          </p:blipFill>
          <p:spPr bwMode="auto">
            <a:xfrm>
              <a:off x="2081666" y="1752600"/>
              <a:ext cx="4623934" cy="306830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9142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751976"/>
              </p:ext>
            </p:extLst>
          </p:nvPr>
        </p:nvGraphicFramePr>
        <p:xfrm>
          <a:off x="228600" y="2270760"/>
          <a:ext cx="8648700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2019301"/>
                <a:gridCol w="510539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ndara" panose="020E0502030303020204" pitchFamily="34" charset="0"/>
                        </a:rPr>
                        <a:t>QRS AXIS</a:t>
                      </a:r>
                      <a:endParaRPr lang="en-IN" sz="2000" b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ndara" panose="020E0502030303020204" pitchFamily="34" charset="0"/>
                        </a:rPr>
                        <a:t>CHAMBER HYPERTROPHY</a:t>
                      </a:r>
                      <a:endParaRPr lang="en-IN" sz="2000" b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ndara" panose="020E0502030303020204" pitchFamily="34" charset="0"/>
                        </a:rPr>
                        <a:t>CONDITION</a:t>
                      </a:r>
                      <a:endParaRPr lang="en-IN" sz="2000" b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ndara" panose="020E0502030303020204" pitchFamily="34" charset="0"/>
                        </a:rPr>
                        <a:t>RAD</a:t>
                      </a:r>
                      <a:endParaRPr lang="en-IN" sz="2400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ndara" panose="020E0502030303020204" pitchFamily="34" charset="0"/>
                        </a:rPr>
                        <a:t>RVH</a:t>
                      </a:r>
                      <a:endParaRPr lang="en-IN" sz="2400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latin typeface="Candara" panose="020E0502030303020204" pitchFamily="34" charset="0"/>
                        </a:rPr>
                        <a:t>TGA</a:t>
                      </a:r>
                      <a:r>
                        <a:rPr lang="en-IN" sz="2400" b="1" baseline="0" dirty="0" smtClean="0">
                          <a:latin typeface="Candara" panose="020E0502030303020204" pitchFamily="34" charset="0"/>
                        </a:rPr>
                        <a:t> / TAPVC / DORV / PTA / SV</a:t>
                      </a:r>
                      <a:endParaRPr lang="en-US" sz="2400" b="1" dirty="0" smtClean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RAD</a:t>
                      </a:r>
                      <a:endParaRPr kumimoji="0" lang="en-IN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ndara" panose="020E0502030303020204" pitchFamily="34" charset="0"/>
                        </a:rPr>
                        <a:t>LVH</a:t>
                      </a:r>
                      <a:endParaRPr lang="en-IN" sz="2400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latin typeface="Candara" panose="020E0502030303020204" pitchFamily="34" charset="0"/>
                        </a:rPr>
                        <a:t>Hypoplastic</a:t>
                      </a:r>
                      <a:r>
                        <a:rPr lang="en-US" sz="2400" b="1" baseline="0" dirty="0" smtClean="0">
                          <a:latin typeface="Candara" panose="020E0502030303020204" pitchFamily="34" charset="0"/>
                        </a:rPr>
                        <a:t> RV / SV</a:t>
                      </a:r>
                      <a:endParaRPr lang="en-IN" sz="2400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LAD</a:t>
                      </a:r>
                      <a:endParaRPr kumimoji="0" lang="en-IN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ndara" panose="020E0502030303020204" pitchFamily="34" charset="0"/>
                        </a:rPr>
                        <a:t>LVH</a:t>
                      </a:r>
                      <a:endParaRPr lang="en-IN" sz="2400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latin typeface="Candara" panose="020E0502030303020204" pitchFamily="34" charset="0"/>
                        </a:rPr>
                        <a:t>TA / SV / Hypoplastic RV / AVCD</a:t>
                      </a:r>
                      <a:endParaRPr lang="en-IN" sz="2400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LAD</a:t>
                      </a:r>
                      <a:endParaRPr kumimoji="0" lang="en-IN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ndara" panose="020E0502030303020204" pitchFamily="34" charset="0"/>
                        </a:rPr>
                        <a:t>RVH</a:t>
                      </a:r>
                      <a:endParaRPr lang="en-IN" sz="2400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latin typeface="Candara" panose="020E0502030303020204" pitchFamily="34" charset="0"/>
                        </a:rPr>
                        <a:t>SV / DORV / AVCD</a:t>
                      </a:r>
                      <a:endParaRPr lang="en-IN" sz="2400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018253" y="990600"/>
            <a:ext cx="11448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ECG</a:t>
            </a:r>
            <a:endParaRPr lang="en-US" sz="4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861244" y="4953000"/>
            <a:ext cx="5758756" cy="1804342"/>
            <a:chOff x="1828800" y="4546571"/>
            <a:chExt cx="5758756" cy="1804342"/>
          </a:xfrm>
        </p:grpSpPr>
        <p:sp>
          <p:nvSpPr>
            <p:cNvPr id="14" name="Rectangle 13"/>
            <p:cNvSpPr/>
            <p:nvPr/>
          </p:nvSpPr>
          <p:spPr>
            <a:xfrm>
              <a:off x="1828800" y="4546571"/>
              <a:ext cx="2443041" cy="83099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FFFF"/>
                  </a:solidFill>
                </a:rPr>
                <a:t>DTGA</a:t>
              </a:r>
              <a:r>
                <a:rPr lang="en-US" sz="2400" b="1" dirty="0">
                  <a:solidFill>
                    <a:prstClr val="white"/>
                  </a:solidFill>
                </a:rPr>
                <a:t> (Intact IVS) </a:t>
              </a:r>
            </a:p>
            <a:p>
              <a:pPr algn="ctr"/>
              <a:r>
                <a:rPr lang="en-US" sz="2400" b="1" dirty="0" smtClean="0">
                  <a:solidFill>
                    <a:srgbClr val="00FFFF"/>
                  </a:solidFill>
                </a:rPr>
                <a:t>TAPVC</a:t>
              </a:r>
              <a:endParaRPr lang="en-US" sz="2400" b="1" dirty="0">
                <a:solidFill>
                  <a:srgbClr val="00FFFF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209800" y="5796915"/>
              <a:ext cx="2057400" cy="46166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FFFF"/>
                  </a:solidFill>
                </a:rPr>
                <a:t>DTGA </a:t>
              </a:r>
              <a:r>
                <a:rPr lang="en-US" sz="2400" b="1" dirty="0">
                  <a:solidFill>
                    <a:prstClr val="white"/>
                  </a:solidFill>
                </a:rPr>
                <a:t>+ </a:t>
              </a:r>
              <a:r>
                <a:rPr lang="en-US" sz="2400" b="1" dirty="0">
                  <a:solidFill>
                    <a:srgbClr val="00FFFF"/>
                  </a:solidFill>
                </a:rPr>
                <a:t>VSD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4343400" y="4546571"/>
              <a:ext cx="3244156" cy="863629"/>
              <a:chOff x="3964341" y="3552951"/>
              <a:chExt cx="3244156" cy="863629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4345341" y="3585583"/>
                <a:ext cx="2863156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solidFill>
                      <a:prstClr val="white"/>
                    </a:solidFill>
                  </a:rPr>
                  <a:t>RAD</a:t>
                </a:r>
                <a:r>
                  <a:rPr lang="en-US" sz="2400" b="1" dirty="0">
                    <a:solidFill>
                      <a:prstClr val="white"/>
                    </a:solidFill>
                  </a:rPr>
                  <a:t> </a:t>
                </a:r>
                <a:r>
                  <a:rPr lang="en-US" sz="2400" b="1" dirty="0" smtClean="0">
                    <a:solidFill>
                      <a:prstClr val="white"/>
                    </a:solidFill>
                  </a:rPr>
                  <a:t>/RVH</a:t>
                </a:r>
              </a:p>
              <a:p>
                <a:r>
                  <a:rPr lang="en-US" sz="2400" b="1" dirty="0" smtClean="0">
                    <a:solidFill>
                      <a:prstClr val="white"/>
                    </a:solidFill>
                  </a:rPr>
                  <a:t>P Pulmonale (TAPVC)</a:t>
                </a:r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Left Brace 17"/>
              <p:cNvSpPr/>
              <p:nvPr/>
            </p:nvSpPr>
            <p:spPr>
              <a:xfrm>
                <a:off x="3964341" y="3552951"/>
                <a:ext cx="538765" cy="842790"/>
              </a:xfrm>
              <a:prstGeom prst="leftBrac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N"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4343400" y="5704583"/>
              <a:ext cx="2819400" cy="646330"/>
              <a:chOff x="4038600" y="4876801"/>
              <a:chExt cx="2819400" cy="646330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4344656" y="4963418"/>
                <a:ext cx="2513344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b="1" dirty="0" smtClean="0">
                    <a:solidFill>
                      <a:prstClr val="white"/>
                    </a:solidFill>
                  </a:rPr>
                  <a:t>RAD / BVH / LVH </a:t>
                </a:r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Left Brace 20"/>
              <p:cNvSpPr/>
              <p:nvPr/>
            </p:nvSpPr>
            <p:spPr>
              <a:xfrm>
                <a:off x="4038600" y="4876801"/>
                <a:ext cx="445826" cy="646330"/>
              </a:xfrm>
              <a:prstGeom prst="leftBrac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N"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3" name="Rectangle 22"/>
          <p:cNvSpPr/>
          <p:nvPr/>
        </p:nvSpPr>
        <p:spPr>
          <a:xfrm>
            <a:off x="838200" y="303311"/>
            <a:ext cx="5486399" cy="646331"/>
          </a:xfrm>
          <a:prstGeom prst="rect">
            <a:avLst/>
          </a:prstGeom>
          <a:solidFill>
            <a:srgbClr val="0033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Transposition physiology</a:t>
            </a:r>
            <a:endParaRPr lang="en-IN" sz="36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705600" y="152400"/>
            <a:ext cx="2364843" cy="954107"/>
            <a:chOff x="6779157" y="152400"/>
            <a:chExt cx="2364843" cy="954107"/>
          </a:xfrm>
        </p:grpSpPr>
        <p:sp>
          <p:nvSpPr>
            <p:cNvPr id="31" name="Rectangle 30"/>
            <p:cNvSpPr/>
            <p:nvPr/>
          </p:nvSpPr>
          <p:spPr>
            <a:xfrm>
              <a:off x="6779157" y="152400"/>
              <a:ext cx="2364843" cy="95410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FFF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FFFF"/>
                  </a:solidFill>
                </a:rPr>
                <a:t>Cyanotic CHD </a:t>
              </a:r>
              <a:endParaRPr lang="en-US" sz="2800" b="1" dirty="0">
                <a:solidFill>
                  <a:srgbClr val="FFFF00"/>
                </a:solidFill>
              </a:endParaRPr>
            </a:p>
            <a:p>
              <a:pPr algn="ctr"/>
              <a:endParaRPr lang="en-US" sz="2800" b="1" dirty="0" smtClean="0">
                <a:solidFill>
                  <a:srgbClr val="00FFFF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855357" y="626477"/>
              <a:ext cx="944132" cy="461665"/>
            </a:xfrm>
            <a:prstGeom prst="rect">
              <a:avLst/>
            </a:prstGeom>
            <a:solidFill>
              <a:srgbClr val="003300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66FF33"/>
                  </a:solidFill>
                </a:rPr>
                <a:t>↑</a:t>
              </a:r>
              <a:r>
                <a:rPr lang="en-US" sz="2400" b="1" dirty="0">
                  <a:solidFill>
                    <a:prstClr val="white"/>
                  </a:solidFill>
                </a:rPr>
                <a:t> </a:t>
              </a:r>
              <a:r>
                <a:rPr lang="en-US" sz="2400" b="1" dirty="0">
                  <a:solidFill>
                    <a:srgbClr val="FFC000"/>
                  </a:solidFill>
                </a:rPr>
                <a:t>PBF </a:t>
              </a:r>
              <a:endParaRPr lang="en-IN" altLang="en-US" sz="2400" b="1" kern="0" dirty="0">
                <a:solidFill>
                  <a:srgbClr val="FFC000"/>
                </a:solidFill>
                <a:cs typeface="Arial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855766" y="626476"/>
              <a:ext cx="1141927" cy="4616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CE/HF</a:t>
              </a:r>
              <a:endParaRPr lang="en-IN" sz="2400" dirty="0">
                <a:solidFill>
                  <a:srgbClr val="00FFFF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828800" y="1595735"/>
            <a:ext cx="5766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latin typeface="Cambria" panose="02040503050406030204" pitchFamily="18" charset="0"/>
              </a:rPr>
              <a:t>Not very contributory  - BVH often</a:t>
            </a:r>
            <a:endParaRPr lang="en-IN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4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7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82" t="4811" r="17080" b="10041"/>
          <a:stretch/>
        </p:blipFill>
        <p:spPr bwMode="auto">
          <a:xfrm>
            <a:off x="304800" y="1873281"/>
            <a:ext cx="6215015" cy="437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67798" y="1878450"/>
            <a:ext cx="24026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</a:rPr>
              <a:t>RAD / </a:t>
            </a:r>
            <a:r>
              <a:rPr lang="en-US" sz="3200" b="1" dirty="0" smtClean="0">
                <a:solidFill>
                  <a:prstClr val="white"/>
                </a:solidFill>
              </a:rPr>
              <a:t>BVH :  </a:t>
            </a:r>
            <a:endParaRPr lang="en-IN" sz="32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07292" y="2463225"/>
            <a:ext cx="2363152" cy="584775"/>
          </a:xfrm>
          <a:prstGeom prst="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FFFF"/>
                </a:solidFill>
              </a:rPr>
              <a:t>DTGA </a:t>
            </a:r>
            <a:r>
              <a:rPr lang="en-US" sz="3200" b="1" dirty="0">
                <a:solidFill>
                  <a:prstClr val="white"/>
                </a:solidFill>
              </a:rPr>
              <a:t>+ </a:t>
            </a:r>
            <a:r>
              <a:rPr lang="en-US" sz="3200" b="1" dirty="0">
                <a:solidFill>
                  <a:srgbClr val="00FFFF"/>
                </a:solidFill>
              </a:rPr>
              <a:t>VSD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18253" y="1103840"/>
            <a:ext cx="11448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ECG</a:t>
            </a:r>
            <a:endParaRPr lang="en-US" sz="4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8200" y="303311"/>
            <a:ext cx="5486399" cy="646331"/>
          </a:xfrm>
          <a:prstGeom prst="rect">
            <a:avLst/>
          </a:prstGeom>
          <a:solidFill>
            <a:srgbClr val="0033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Transposition physiology</a:t>
            </a:r>
            <a:endParaRPr lang="en-IN" sz="36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705600" y="152400"/>
            <a:ext cx="2364843" cy="954107"/>
            <a:chOff x="6779157" y="152400"/>
            <a:chExt cx="2364843" cy="954107"/>
          </a:xfrm>
        </p:grpSpPr>
        <p:sp>
          <p:nvSpPr>
            <p:cNvPr id="16" name="Rectangle 15"/>
            <p:cNvSpPr/>
            <p:nvPr/>
          </p:nvSpPr>
          <p:spPr>
            <a:xfrm>
              <a:off x="6779157" y="152400"/>
              <a:ext cx="2364843" cy="95410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FFF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FFFF"/>
                  </a:solidFill>
                </a:rPr>
                <a:t>Cyanotic CHD </a:t>
              </a:r>
              <a:endParaRPr lang="en-US" sz="2800" b="1" dirty="0">
                <a:solidFill>
                  <a:srgbClr val="FFFF00"/>
                </a:solidFill>
              </a:endParaRPr>
            </a:p>
            <a:p>
              <a:pPr algn="ctr"/>
              <a:endParaRPr lang="en-US" sz="2800" b="1" dirty="0" smtClean="0">
                <a:solidFill>
                  <a:srgbClr val="00FFFF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55357" y="626477"/>
              <a:ext cx="944132" cy="461665"/>
            </a:xfrm>
            <a:prstGeom prst="rect">
              <a:avLst/>
            </a:prstGeom>
            <a:solidFill>
              <a:srgbClr val="003300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66FF33"/>
                  </a:solidFill>
                </a:rPr>
                <a:t>↑</a:t>
              </a:r>
              <a:r>
                <a:rPr lang="en-US" sz="2400" b="1" dirty="0">
                  <a:solidFill>
                    <a:prstClr val="white"/>
                  </a:solidFill>
                </a:rPr>
                <a:t> </a:t>
              </a:r>
              <a:r>
                <a:rPr lang="en-US" sz="2400" b="1" dirty="0">
                  <a:solidFill>
                    <a:srgbClr val="FFC000"/>
                  </a:solidFill>
                </a:rPr>
                <a:t>PBF </a:t>
              </a:r>
              <a:endParaRPr lang="en-IN" altLang="en-US" sz="2400" b="1" kern="0" dirty="0">
                <a:solidFill>
                  <a:srgbClr val="FFC000"/>
                </a:solidFill>
                <a:cs typeface="Arial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855766" y="626476"/>
              <a:ext cx="1141927" cy="4616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CE/HF</a:t>
              </a:r>
              <a:endParaRPr lang="en-IN" sz="2400" dirty="0">
                <a:solidFill>
                  <a:srgbClr val="00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917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200" y="88556"/>
            <a:ext cx="8925920" cy="6617043"/>
            <a:chOff x="148280" y="88556"/>
            <a:chExt cx="8925920" cy="6617043"/>
          </a:xfrm>
        </p:grpSpPr>
        <p:pic>
          <p:nvPicPr>
            <p:cNvPr id="2050" name="Picture 2" descr="http://topcartooncharacters.com/wp-content/uploads/2015/10/Mickey-Mouse-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80" y="88556"/>
              <a:ext cx="6617043" cy="6617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629400" y="88556"/>
              <a:ext cx="2444800" cy="6617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6400800" y="4724399"/>
              <a:ext cx="364523" cy="1981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800600" y="3810000"/>
            <a:ext cx="3563796" cy="15696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9600" b="1" dirty="0" smtClean="0"/>
              <a:t>N-PBF </a:t>
            </a:r>
            <a:endParaRPr lang="en-IN" altLang="en-US" sz="9600" b="1" kern="0" dirty="0">
              <a:cs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6934200" y="609600"/>
            <a:ext cx="1447800" cy="1371600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FF00"/>
                </a:solidFill>
              </a:rPr>
              <a:t>3</a:t>
            </a:r>
            <a:endParaRPr lang="en-IN" sz="8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10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-Point Star 4"/>
          <p:cNvSpPr/>
          <p:nvPr/>
        </p:nvSpPr>
        <p:spPr>
          <a:xfrm>
            <a:off x="228600" y="109210"/>
            <a:ext cx="914400" cy="9144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5000" y="2971800"/>
            <a:ext cx="523476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prstClr val="white"/>
                </a:solidFill>
              </a:rPr>
              <a:t>1. Pulmonary AV Fistula</a:t>
            </a:r>
          </a:p>
          <a:p>
            <a:r>
              <a:rPr lang="en-US" sz="4000" b="1" dirty="0" smtClean="0">
                <a:solidFill>
                  <a:prstClr val="white"/>
                </a:solidFill>
              </a:rPr>
              <a:t>2. LSVC to LA</a:t>
            </a:r>
            <a:endParaRPr lang="en-IN" sz="4000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72722" y="990600"/>
            <a:ext cx="37171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FFFF"/>
                </a:solidFill>
              </a:rPr>
              <a:t>Cyanotic </a:t>
            </a:r>
            <a:r>
              <a:rPr lang="en-US" sz="3600" b="1" dirty="0" err="1" smtClean="0">
                <a:solidFill>
                  <a:srgbClr val="00FFFF"/>
                </a:solidFill>
              </a:rPr>
              <a:t>Cong.HD</a:t>
            </a:r>
            <a:endParaRPr lang="en-IN" sz="3600" dirty="0">
              <a:solidFill>
                <a:srgbClr val="FFFF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52889" y="1631287"/>
            <a:ext cx="32766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+mj-lt"/>
              </a:rPr>
              <a:t>Normal PBF</a:t>
            </a:r>
            <a:endParaRPr lang="en-IN" altLang="en-US" sz="3600" b="1" kern="0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039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6705601" y="152400"/>
            <a:ext cx="2209800" cy="954107"/>
            <a:chOff x="6212386" y="185916"/>
            <a:chExt cx="2703014" cy="954107"/>
          </a:xfrm>
        </p:grpSpPr>
        <p:sp>
          <p:nvSpPr>
            <p:cNvPr id="16" name="Rectangle 15"/>
            <p:cNvSpPr/>
            <p:nvPr/>
          </p:nvSpPr>
          <p:spPr>
            <a:xfrm>
              <a:off x="6212386" y="185916"/>
              <a:ext cx="2703014" cy="95410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FFF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FFFF"/>
                  </a:solidFill>
                </a:rPr>
                <a:t>Cyanotic CHD </a:t>
              </a:r>
              <a:endParaRPr lang="en-US" sz="2800" b="1" dirty="0">
                <a:solidFill>
                  <a:srgbClr val="00FFFF"/>
                </a:solidFill>
              </a:endParaRPr>
            </a:p>
            <a:p>
              <a:pPr algn="ctr"/>
              <a:endParaRPr lang="en-US" sz="2800" b="1" dirty="0" smtClean="0">
                <a:solidFill>
                  <a:srgbClr val="00FFFF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299484" y="659993"/>
              <a:ext cx="2429500" cy="43088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 smtClean="0"/>
                <a:t>Normal PBF</a:t>
              </a:r>
              <a:endParaRPr lang="en-IN" altLang="en-US" sz="2200" b="1" kern="0" dirty="0">
                <a:cs typeface="Arial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38200" y="1362164"/>
            <a:ext cx="7696200" cy="5038636"/>
            <a:chOff x="990600" y="1209764"/>
            <a:chExt cx="7696200" cy="5038636"/>
          </a:xfrm>
        </p:grpSpPr>
        <p:sp>
          <p:nvSpPr>
            <p:cNvPr id="4" name="Rectangle 3"/>
            <p:cNvSpPr/>
            <p:nvPr/>
          </p:nvSpPr>
          <p:spPr>
            <a:xfrm>
              <a:off x="990600" y="1209764"/>
              <a:ext cx="7696200" cy="50386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187814" y="1285220"/>
              <a:ext cx="7346586" cy="4810780"/>
              <a:chOff x="1927931" y="568880"/>
              <a:chExt cx="7346586" cy="4810780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1927931" y="568880"/>
                <a:ext cx="7346586" cy="3820180"/>
                <a:chOff x="2052260" y="1407080"/>
                <a:chExt cx="7346586" cy="3820180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2069356" y="1407080"/>
                  <a:ext cx="7329490" cy="2856369"/>
                  <a:chOff x="573427" y="1254680"/>
                  <a:chExt cx="7329490" cy="2856369"/>
                </a:xfrm>
              </p:grpSpPr>
              <p:sp>
                <p:nvSpPr>
                  <p:cNvPr id="10" name="Rectangle 9"/>
                  <p:cNvSpPr/>
                  <p:nvPr/>
                </p:nvSpPr>
                <p:spPr>
                  <a:xfrm>
                    <a:off x="573427" y="1254680"/>
                    <a:ext cx="3246402" cy="58477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3200" b="1" dirty="0" smtClean="0">
                        <a:solidFill>
                          <a:srgbClr val="FFC000"/>
                        </a:solidFill>
                        <a:latin typeface="Candara" panose="020E0502030303020204" pitchFamily="34" charset="0"/>
                      </a:rPr>
                      <a:t>Clinical Features :</a:t>
                    </a:r>
                    <a:endParaRPr lang="en-US" sz="3200" b="1" dirty="0">
                      <a:solidFill>
                        <a:srgbClr val="FF0000"/>
                      </a:solidFill>
                      <a:latin typeface="Candara" panose="020E0502030303020204" pitchFamily="34" charset="0"/>
                    </a:endParaRPr>
                  </a:p>
                </p:txBody>
              </p:sp>
              <p:sp>
                <p:nvSpPr>
                  <p:cNvPr id="11" name="Rectangle 10"/>
                  <p:cNvSpPr/>
                  <p:nvPr/>
                </p:nvSpPr>
                <p:spPr>
                  <a:xfrm>
                    <a:off x="933380" y="1864280"/>
                    <a:ext cx="6969537" cy="224676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800" b="1" dirty="0" smtClean="0">
                        <a:solidFill>
                          <a:prstClr val="white"/>
                        </a:solidFill>
                        <a:latin typeface="Candara" panose="020E0502030303020204" pitchFamily="34" charset="0"/>
                      </a:rPr>
                      <a:t>1. Quiet precordium</a:t>
                    </a:r>
                  </a:p>
                  <a:p>
                    <a:r>
                      <a:rPr lang="en-US" sz="2800" b="1" dirty="0" smtClean="0">
                        <a:solidFill>
                          <a:prstClr val="white"/>
                        </a:solidFill>
                        <a:latin typeface="Candara" panose="020E0502030303020204" pitchFamily="34" charset="0"/>
                      </a:rPr>
                      <a:t>2. No Cardiomegaly</a:t>
                    </a:r>
                  </a:p>
                  <a:p>
                    <a:r>
                      <a:rPr lang="en-US" sz="2800" b="1" dirty="0">
                        <a:solidFill>
                          <a:prstClr val="white"/>
                        </a:solidFill>
                        <a:latin typeface="Candara" panose="020E0502030303020204" pitchFamily="34" charset="0"/>
                      </a:rPr>
                      <a:t>3</a:t>
                    </a:r>
                    <a:r>
                      <a:rPr lang="en-US" sz="2800" b="1" dirty="0" smtClean="0">
                        <a:solidFill>
                          <a:prstClr val="white"/>
                        </a:solidFill>
                        <a:latin typeface="Candara" panose="020E0502030303020204" pitchFamily="34" charset="0"/>
                      </a:rPr>
                      <a:t>. NORMALLY SPLIT S2</a:t>
                    </a:r>
                  </a:p>
                  <a:p>
                    <a:r>
                      <a:rPr lang="en-US" sz="2800" b="1" dirty="0">
                        <a:solidFill>
                          <a:prstClr val="white"/>
                        </a:solidFill>
                        <a:latin typeface="Candara" panose="020E0502030303020204" pitchFamily="34" charset="0"/>
                      </a:rPr>
                      <a:t>4</a:t>
                    </a:r>
                    <a:r>
                      <a:rPr lang="en-US" sz="2800" b="1" dirty="0" smtClean="0">
                        <a:solidFill>
                          <a:prstClr val="white"/>
                        </a:solidFill>
                        <a:latin typeface="Candara" panose="020E0502030303020204" pitchFamily="34" charset="0"/>
                      </a:rPr>
                      <a:t>. No murmur in the precordium</a:t>
                    </a:r>
                  </a:p>
                  <a:p>
                    <a:r>
                      <a:rPr lang="en-US" sz="2800" b="1" dirty="0">
                        <a:solidFill>
                          <a:prstClr val="white"/>
                        </a:solidFill>
                        <a:latin typeface="Candara" panose="020E0502030303020204" pitchFamily="34" charset="0"/>
                      </a:rPr>
                      <a:t> </a:t>
                    </a:r>
                    <a:r>
                      <a:rPr lang="en-US" sz="2800" b="1" dirty="0" smtClean="0">
                        <a:solidFill>
                          <a:prstClr val="white"/>
                        </a:solidFill>
                        <a:latin typeface="Candara" panose="020E0502030303020204" pitchFamily="34" charset="0"/>
                      </a:rPr>
                      <a:t>   Peripheral Continuous murmur in </a:t>
                    </a:r>
                    <a:r>
                      <a:rPr lang="en-US" sz="2800" b="1" dirty="0" err="1" smtClean="0">
                        <a:solidFill>
                          <a:prstClr val="white"/>
                        </a:solidFill>
                        <a:latin typeface="Candara" panose="020E0502030303020204" pitchFamily="34" charset="0"/>
                      </a:rPr>
                      <a:t>Pul</a:t>
                    </a:r>
                    <a:r>
                      <a:rPr lang="en-US" sz="2800" b="1" dirty="0" smtClean="0">
                        <a:solidFill>
                          <a:prstClr val="white"/>
                        </a:solidFill>
                        <a:latin typeface="Candara" panose="020E0502030303020204" pitchFamily="34" charset="0"/>
                      </a:rPr>
                      <a:t>. AVF</a:t>
                    </a:r>
                    <a:endParaRPr lang="en-IN" dirty="0">
                      <a:solidFill>
                        <a:prstClr val="black"/>
                      </a:solidFill>
                      <a:latin typeface="Candara" panose="020E0502030303020204" pitchFamily="34" charset="0"/>
                    </a:endParaRPr>
                  </a:p>
                </p:txBody>
              </p:sp>
            </p:grpSp>
            <p:grpSp>
              <p:nvGrpSpPr>
                <p:cNvPr id="12" name="Group 11"/>
                <p:cNvGrpSpPr/>
                <p:nvPr/>
              </p:nvGrpSpPr>
              <p:grpSpPr>
                <a:xfrm>
                  <a:off x="2052260" y="4180820"/>
                  <a:ext cx="3693965" cy="1046440"/>
                  <a:chOff x="556331" y="4028420"/>
                  <a:chExt cx="3693965" cy="1046440"/>
                </a:xfrm>
              </p:grpSpPr>
              <p:sp>
                <p:nvSpPr>
                  <p:cNvPr id="13" name="Rectangle 12"/>
                  <p:cNvSpPr/>
                  <p:nvPr/>
                </p:nvSpPr>
                <p:spPr>
                  <a:xfrm>
                    <a:off x="556331" y="4028420"/>
                    <a:ext cx="2252541" cy="58477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3200" b="1" dirty="0" smtClean="0">
                        <a:solidFill>
                          <a:srgbClr val="FFC000"/>
                        </a:solidFill>
                        <a:latin typeface="Candara" panose="020E0502030303020204" pitchFamily="34" charset="0"/>
                      </a:rPr>
                      <a:t>Chest </a:t>
                    </a:r>
                    <a:r>
                      <a:rPr lang="en-US" sz="3200" b="1" dirty="0" err="1" smtClean="0">
                        <a:solidFill>
                          <a:srgbClr val="FFC000"/>
                        </a:solidFill>
                        <a:latin typeface="Candara" panose="020E0502030303020204" pitchFamily="34" charset="0"/>
                      </a:rPr>
                      <a:t>Xray</a:t>
                    </a:r>
                    <a:r>
                      <a:rPr lang="en-US" sz="3200" b="1" dirty="0" smtClean="0">
                        <a:solidFill>
                          <a:srgbClr val="FFC000"/>
                        </a:solidFill>
                        <a:latin typeface="Candara" panose="020E0502030303020204" pitchFamily="34" charset="0"/>
                      </a:rPr>
                      <a:t> :</a:t>
                    </a:r>
                    <a:endParaRPr lang="en-US" sz="3200" b="1" dirty="0">
                      <a:solidFill>
                        <a:srgbClr val="FF0000"/>
                      </a:solidFill>
                      <a:latin typeface="Candara" panose="020E0502030303020204" pitchFamily="34" charset="0"/>
                    </a:endParaRPr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948430" y="4551640"/>
                    <a:ext cx="3301866" cy="5232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800" b="1" dirty="0" smtClean="0">
                        <a:solidFill>
                          <a:prstClr val="white"/>
                        </a:solidFill>
                        <a:latin typeface="Candara" panose="020E0502030303020204" pitchFamily="34" charset="0"/>
                      </a:rPr>
                      <a:t>May help in </a:t>
                    </a:r>
                    <a:r>
                      <a:rPr lang="en-US" sz="2800" b="1" dirty="0" err="1" smtClean="0">
                        <a:solidFill>
                          <a:prstClr val="white"/>
                        </a:solidFill>
                        <a:latin typeface="Candara" panose="020E0502030303020204" pitchFamily="34" charset="0"/>
                      </a:rPr>
                      <a:t>Pul</a:t>
                    </a:r>
                    <a:r>
                      <a:rPr lang="en-US" sz="2800" b="1" dirty="0" smtClean="0">
                        <a:solidFill>
                          <a:prstClr val="white"/>
                        </a:solidFill>
                        <a:latin typeface="Candara" panose="020E0502030303020204" pitchFamily="34" charset="0"/>
                      </a:rPr>
                      <a:t>. AVF</a:t>
                    </a:r>
                    <a:endParaRPr lang="en-US" sz="2800" b="1" dirty="0">
                      <a:solidFill>
                        <a:prstClr val="white"/>
                      </a:solidFill>
                      <a:latin typeface="Candara" panose="020E0502030303020204" pitchFamily="34" charset="0"/>
                    </a:endParaRPr>
                  </a:p>
                </p:txBody>
              </p:sp>
            </p:grpSp>
          </p:grpSp>
          <p:sp>
            <p:nvSpPr>
              <p:cNvPr id="19" name="Rectangle 18"/>
              <p:cNvSpPr/>
              <p:nvPr/>
            </p:nvSpPr>
            <p:spPr>
              <a:xfrm>
                <a:off x="1974275" y="4399240"/>
                <a:ext cx="107593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srgbClr val="FFC000"/>
                    </a:solidFill>
                    <a:latin typeface="Candara" panose="020E0502030303020204" pitchFamily="34" charset="0"/>
                  </a:rPr>
                  <a:t>ECG :</a:t>
                </a:r>
                <a:endParaRPr lang="en-US" sz="3200" b="1" dirty="0">
                  <a:solidFill>
                    <a:srgbClr val="FF0000"/>
                  </a:solidFill>
                  <a:latin typeface="Candara" panose="020E0502030303020204" pitchFamily="34" charset="0"/>
                </a:endParaRP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2320030" y="4856440"/>
                <a:ext cx="132921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2800" b="1" dirty="0" smtClean="0">
                    <a:solidFill>
                      <a:prstClr val="white"/>
                    </a:solidFill>
                    <a:latin typeface="Candara" panose="020E0502030303020204" pitchFamily="34" charset="0"/>
                  </a:rPr>
                  <a:t>Normal</a:t>
                </a:r>
                <a:endParaRPr lang="en-US" sz="2800" b="1" dirty="0">
                  <a:solidFill>
                    <a:prstClr val="white"/>
                  </a:solidFill>
                  <a:latin typeface="Candara" panose="020E0502030303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076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74" t="16934" r="28513" b="17450"/>
          <a:stretch/>
        </p:blipFill>
        <p:spPr bwMode="auto">
          <a:xfrm>
            <a:off x="2286000" y="1507287"/>
            <a:ext cx="4195395" cy="4038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62695" y="1473420"/>
            <a:ext cx="1940659" cy="830997"/>
          </a:xfrm>
          <a:prstGeom prst="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FFFF"/>
                </a:solidFill>
              </a:rPr>
              <a:t>PULMONARY </a:t>
            </a:r>
          </a:p>
          <a:p>
            <a:pPr algn="ctr"/>
            <a:r>
              <a:rPr lang="en-US" sz="2400" b="1" dirty="0" smtClean="0">
                <a:solidFill>
                  <a:srgbClr val="00FFFF"/>
                </a:solidFill>
              </a:rPr>
              <a:t>AV FISTULA</a:t>
            </a:r>
            <a:endParaRPr lang="en-US" sz="2400" b="1" dirty="0">
              <a:solidFill>
                <a:srgbClr val="00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705601" y="152400"/>
            <a:ext cx="2209800" cy="954107"/>
            <a:chOff x="6212386" y="185916"/>
            <a:chExt cx="2703014" cy="954107"/>
          </a:xfrm>
        </p:grpSpPr>
        <p:sp>
          <p:nvSpPr>
            <p:cNvPr id="6" name="Rectangle 5"/>
            <p:cNvSpPr/>
            <p:nvPr/>
          </p:nvSpPr>
          <p:spPr>
            <a:xfrm>
              <a:off x="6212386" y="185916"/>
              <a:ext cx="2703014" cy="95410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FFF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FFFF"/>
                  </a:solidFill>
                </a:rPr>
                <a:t>Cyanotic CHD </a:t>
              </a:r>
              <a:endParaRPr lang="en-US" sz="2800" b="1" dirty="0">
                <a:solidFill>
                  <a:srgbClr val="FFFF00"/>
                </a:solidFill>
              </a:endParaRPr>
            </a:p>
            <a:p>
              <a:pPr algn="ctr"/>
              <a:endParaRPr lang="en-US" sz="2800" b="1" dirty="0" smtClean="0">
                <a:solidFill>
                  <a:srgbClr val="00FFFF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99484" y="659993"/>
              <a:ext cx="2429500" cy="43088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 smtClean="0"/>
                <a:t>Normal PBF</a:t>
              </a:r>
              <a:endParaRPr lang="en-IN" altLang="en-US" sz="2200" b="1" kern="0" dirty="0">
                <a:cs typeface="Arial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447582" y="318701"/>
            <a:ext cx="11641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CXR</a:t>
            </a:r>
            <a:endParaRPr lang="en-US" sz="4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9" name="Picture 4" descr="http://images.radiopaedia.org/images/31137/8d5495f6623360ff913cb07b2e68bb_big_galler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6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1" t="3586" r="5160" b="13114"/>
          <a:stretch/>
        </p:blipFill>
        <p:spPr bwMode="auto">
          <a:xfrm>
            <a:off x="2286001" y="1515754"/>
            <a:ext cx="4195396" cy="403013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media.pcronline.com/diapos/EuroPCR2007/3297-1638-23_20070523_18_08_Room124_Hashemian_Mahmoud_Speaker/Pulmonary_AV_fistula._00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-28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12" t="29866" r="47467" b="6732"/>
          <a:stretch/>
        </p:blipFill>
        <p:spPr bwMode="auto">
          <a:xfrm>
            <a:off x="2286001" y="1515754"/>
            <a:ext cx="4195395" cy="404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66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46691" y="1117700"/>
            <a:ext cx="4006509" cy="4597300"/>
            <a:chOff x="2462665" y="609600"/>
            <a:chExt cx="4006509" cy="4597300"/>
          </a:xfrm>
        </p:grpSpPr>
        <p:grpSp>
          <p:nvGrpSpPr>
            <p:cNvPr id="6" name="Group 5"/>
            <p:cNvGrpSpPr/>
            <p:nvPr/>
          </p:nvGrpSpPr>
          <p:grpSpPr>
            <a:xfrm>
              <a:off x="2462666" y="609600"/>
              <a:ext cx="4006508" cy="4597300"/>
              <a:chOff x="2081666" y="1732297"/>
              <a:chExt cx="4006508" cy="4597300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2081666" y="1732297"/>
                <a:ext cx="4006508" cy="110799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 b="1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 Math" panose="02040503050406030204" pitchFamily="18" charset="0"/>
                  </a:rPr>
                  <a:t>ECHO</a:t>
                </a:r>
                <a:endParaRPr lang="en-IN" sz="6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081666" y="5221601"/>
                <a:ext cx="4006508" cy="110799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 b="1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 Math" panose="02040503050406030204" pitchFamily="18" charset="0"/>
                  </a:rPr>
                  <a:t>ECHO</a:t>
                </a:r>
                <a:endParaRPr lang="en-IN" sz="6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pic>
          <p:nvPicPr>
            <p:cNvPr id="8" name="Picture 2" descr="http://www.sopeonline.org/images/diagnostic_servic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665" y="1734120"/>
              <a:ext cx="4006509" cy="238067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978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t.lib.ru/img/h/hramow_j_a/text_0079/text_0079-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8600"/>
            <a:ext cx="2057400" cy="137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46836" y="1218276"/>
            <a:ext cx="48670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Candara" panose="020E0502030303020204" pitchFamily="34" charset="0"/>
              </a:rPr>
              <a:t>Role of Echocardiography</a:t>
            </a:r>
            <a:endParaRPr lang="en-US" sz="3200" b="1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1086" y="1981200"/>
            <a:ext cx="7913313" cy="267765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</a:rPr>
              <a:t>  1. Mainstay in </a:t>
            </a:r>
            <a:r>
              <a:rPr lang="en-IN" sz="2800" b="1" dirty="0" smtClean="0">
                <a:solidFill>
                  <a:prstClr val="white"/>
                </a:solidFill>
              </a:rPr>
              <a:t>final </a:t>
            </a:r>
            <a:r>
              <a:rPr lang="en-IN" sz="2800" b="1" dirty="0">
                <a:solidFill>
                  <a:prstClr val="white"/>
                </a:solidFill>
              </a:rPr>
              <a:t>confirmation </a:t>
            </a:r>
            <a:r>
              <a:rPr lang="en-IN" sz="2800" b="1" dirty="0" smtClean="0">
                <a:solidFill>
                  <a:prstClr val="white"/>
                </a:solidFill>
              </a:rPr>
              <a:t>of </a:t>
            </a:r>
            <a:r>
              <a:rPr lang="en-US" sz="2800" b="1" dirty="0" smtClean="0">
                <a:solidFill>
                  <a:prstClr val="white"/>
                </a:solidFill>
              </a:rPr>
              <a:t>diagnosis</a:t>
            </a:r>
          </a:p>
          <a:p>
            <a:r>
              <a:rPr lang="en-US" sz="2800" b="1" dirty="0" smtClean="0">
                <a:solidFill>
                  <a:prstClr val="white"/>
                </a:solidFill>
              </a:rPr>
              <a:t>   2. Exact anatomical diagnosis</a:t>
            </a:r>
          </a:p>
          <a:p>
            <a:r>
              <a:rPr lang="en-US" sz="2800" b="1" dirty="0" smtClean="0">
                <a:solidFill>
                  <a:prstClr val="white"/>
                </a:solidFill>
              </a:rPr>
              <a:t>   3. Physiological classification - PS / No PS</a:t>
            </a:r>
          </a:p>
          <a:p>
            <a:r>
              <a:rPr lang="en-US" sz="2800" b="1" dirty="0" smtClean="0">
                <a:solidFill>
                  <a:prstClr val="white"/>
                </a:solidFill>
              </a:rPr>
              <a:t>   4. </a:t>
            </a:r>
            <a:r>
              <a:rPr lang="en-IN" sz="2800" b="1" dirty="0" smtClean="0">
                <a:solidFill>
                  <a:prstClr val="white"/>
                </a:solidFill>
              </a:rPr>
              <a:t>Hemodynamic information - </a:t>
            </a:r>
            <a:r>
              <a:rPr lang="en-US" sz="2800" b="1" dirty="0" smtClean="0">
                <a:solidFill>
                  <a:prstClr val="white"/>
                </a:solidFill>
              </a:rPr>
              <a:t>PA pressure etc.</a:t>
            </a:r>
          </a:p>
          <a:p>
            <a:r>
              <a:rPr lang="en-US" sz="2800" b="1" dirty="0" smtClean="0">
                <a:solidFill>
                  <a:prstClr val="white"/>
                </a:solidFill>
              </a:rPr>
              <a:t>   5. Assessment of Ventricular function</a:t>
            </a:r>
          </a:p>
          <a:p>
            <a:r>
              <a:rPr lang="en-US" sz="2800" b="1" dirty="0" smtClean="0">
                <a:solidFill>
                  <a:prstClr val="white"/>
                </a:solidFill>
              </a:rPr>
              <a:t>   6. Decides the type of repair needed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0161" y="4811256"/>
            <a:ext cx="80604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FF0000"/>
                </a:solidFill>
                <a:sym typeface="Wingdings"/>
              </a:rPr>
              <a:t> </a:t>
            </a:r>
            <a:r>
              <a:rPr lang="en-IN" sz="2400" b="1" dirty="0" err="1">
                <a:solidFill>
                  <a:prstClr val="white"/>
                </a:solidFill>
              </a:rPr>
              <a:t>Pediatric</a:t>
            </a:r>
            <a:r>
              <a:rPr lang="en-IN" sz="2400" b="1" dirty="0">
                <a:solidFill>
                  <a:prstClr val="white"/>
                </a:solidFill>
              </a:rPr>
              <a:t> echocardiography must be performed by skilled  </a:t>
            </a:r>
          </a:p>
          <a:p>
            <a:r>
              <a:rPr lang="en-IN" sz="2400" b="1" dirty="0">
                <a:solidFill>
                  <a:prstClr val="white"/>
                </a:solidFill>
              </a:rPr>
              <a:t>   personnel, since errors are possible</a:t>
            </a:r>
          </a:p>
          <a:p>
            <a:endParaRPr lang="en-IN" sz="1200" b="1" dirty="0">
              <a:solidFill>
                <a:prstClr val="white"/>
              </a:solidFill>
            </a:endParaRPr>
          </a:p>
          <a:p>
            <a:r>
              <a:rPr lang="en-IN" sz="2400" b="1" dirty="0">
                <a:solidFill>
                  <a:srgbClr val="FF0000"/>
                </a:solidFill>
                <a:sym typeface="Wingdings"/>
              </a:rPr>
              <a:t> </a:t>
            </a:r>
            <a:r>
              <a:rPr lang="en-IN" sz="2400" b="1" dirty="0">
                <a:solidFill>
                  <a:prstClr val="white"/>
                </a:solidFill>
              </a:rPr>
              <a:t>Hence provisional diagnosis must be made based on clinical  </a:t>
            </a:r>
          </a:p>
          <a:p>
            <a:r>
              <a:rPr lang="en-IN" sz="2400" b="1" dirty="0">
                <a:solidFill>
                  <a:prstClr val="white"/>
                </a:solidFill>
              </a:rPr>
              <a:t>   examination, CXR and ECG  before  echocardiography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98142" y="380999"/>
            <a:ext cx="17592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66FF"/>
                </a:solidFill>
                <a:latin typeface="Cambria" panose="02040503050406030204" pitchFamily="18" charset="0"/>
                <a:ea typeface="Cambria Math" panose="02040503050406030204" pitchFamily="18" charset="0"/>
              </a:rPr>
              <a:t>ECHO</a:t>
            </a:r>
            <a:endParaRPr lang="en-IN" sz="4800" b="1" dirty="0">
              <a:solidFill>
                <a:srgbClr val="FF66FF"/>
              </a:solidFill>
              <a:latin typeface="Cambria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61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30277" y="553328"/>
            <a:ext cx="3602251" cy="5751344"/>
            <a:chOff x="2590800" y="228600"/>
            <a:chExt cx="3602251" cy="5751344"/>
          </a:xfrm>
        </p:grpSpPr>
        <p:pic>
          <p:nvPicPr>
            <p:cNvPr id="1026" name="Picture 2" descr="http://magoosh.com/sat/files/2015/02/tcftc_img1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228600"/>
              <a:ext cx="3602251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english247.net/wp-content/uploads/2014/12/How-To-Essay-In-Learning-English-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3828600"/>
              <a:ext cx="3602251" cy="2151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212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http://www.pacificcommunityventures.org/impinv2/wp-content/uploads/2013/11/conclus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8600"/>
            <a:ext cx="2744388" cy="133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1981200"/>
            <a:ext cx="8739130" cy="403187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IN" sz="2600" b="1" dirty="0" smtClean="0">
                <a:solidFill>
                  <a:srgbClr val="FF0000"/>
                </a:solidFill>
                <a:latin typeface="Candara" panose="020E0502030303020204" pitchFamily="34" charset="0"/>
                <a:sym typeface="Wingdings"/>
              </a:rPr>
              <a:t> </a:t>
            </a:r>
            <a:r>
              <a:rPr lang="en-IN" sz="26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Bedside precise </a:t>
            </a:r>
            <a:r>
              <a:rPr lang="en-IN" sz="2600" b="1" dirty="0">
                <a:solidFill>
                  <a:prstClr val="white"/>
                </a:solidFill>
                <a:latin typeface="Candara" panose="020E0502030303020204" pitchFamily="34" charset="0"/>
              </a:rPr>
              <a:t>anatomic diagnosis </a:t>
            </a:r>
            <a:r>
              <a:rPr lang="en-IN" sz="26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is </a:t>
            </a:r>
            <a:r>
              <a:rPr lang="en-IN" sz="2600" b="1" dirty="0">
                <a:solidFill>
                  <a:prstClr val="white"/>
                </a:solidFill>
                <a:latin typeface="Candara" panose="020E0502030303020204" pitchFamily="34" charset="0"/>
              </a:rPr>
              <a:t>not always </a:t>
            </a:r>
            <a:r>
              <a:rPr lang="en-IN" sz="26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possible</a:t>
            </a:r>
            <a:endParaRPr lang="en-IN" sz="2600" b="1" dirty="0">
              <a:solidFill>
                <a:prstClr val="white"/>
              </a:solidFill>
              <a:latin typeface="Candara" panose="020E0502030303020204" pitchFamily="34" charset="0"/>
            </a:endParaRPr>
          </a:p>
          <a:p>
            <a:pPr lvl="0"/>
            <a:endParaRPr lang="en-IN" sz="1600" b="1" dirty="0">
              <a:solidFill>
                <a:prstClr val="white"/>
              </a:solidFill>
              <a:latin typeface="Candara" panose="020E0502030303020204" pitchFamily="34" charset="0"/>
            </a:endParaRPr>
          </a:p>
          <a:p>
            <a:pPr lvl="0"/>
            <a:r>
              <a:rPr lang="en-IN" sz="2600" b="1" dirty="0" smtClean="0">
                <a:solidFill>
                  <a:srgbClr val="FF0000"/>
                </a:solidFill>
                <a:latin typeface="Candara" panose="020E0502030303020204" pitchFamily="34" charset="0"/>
                <a:sym typeface="Wingdings"/>
              </a:rPr>
              <a:t> </a:t>
            </a:r>
            <a:r>
              <a:rPr lang="en-IN" sz="26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Have a systematic approach with history, physical  </a:t>
            </a:r>
          </a:p>
          <a:p>
            <a:pPr lvl="0"/>
            <a:r>
              <a:rPr lang="en-IN" sz="26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   examination and categorize into ‘Physiological Groups’</a:t>
            </a:r>
          </a:p>
          <a:p>
            <a:pPr lvl="0"/>
            <a:endParaRPr lang="en-US" sz="1600" b="1" dirty="0">
              <a:solidFill>
                <a:prstClr val="white"/>
              </a:solidFill>
              <a:latin typeface="Candara" panose="020E0502030303020204" pitchFamily="34" charset="0"/>
            </a:endParaRPr>
          </a:p>
          <a:p>
            <a:pPr lvl="0"/>
            <a:r>
              <a:rPr lang="en-IN" sz="2600" b="1" dirty="0">
                <a:solidFill>
                  <a:srgbClr val="FF0000"/>
                </a:solidFill>
                <a:latin typeface="Candara" panose="020E0502030303020204" pitchFamily="34" charset="0"/>
                <a:sym typeface="Wingdings"/>
              </a:rPr>
              <a:t> </a:t>
            </a:r>
            <a:r>
              <a:rPr lang="en-US" sz="26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Problems </a:t>
            </a:r>
            <a:r>
              <a:rPr lang="en-US" sz="2600" b="1" dirty="0">
                <a:solidFill>
                  <a:prstClr val="white"/>
                </a:solidFill>
                <a:latin typeface="Candara" panose="020E0502030303020204" pitchFamily="34" charset="0"/>
              </a:rPr>
              <a:t>in clinical diagnosis:</a:t>
            </a:r>
          </a:p>
          <a:p>
            <a:pPr lvl="0"/>
            <a:r>
              <a:rPr lang="en-US" sz="26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  - Neonates </a:t>
            </a:r>
            <a:r>
              <a:rPr lang="en-US" sz="2600" b="1" dirty="0">
                <a:solidFill>
                  <a:prstClr val="white"/>
                </a:solidFill>
                <a:latin typeface="Candara" panose="020E0502030303020204" pitchFamily="34" charset="0"/>
              </a:rPr>
              <a:t>with fast heart rates and changing physiology</a:t>
            </a:r>
          </a:p>
          <a:p>
            <a:pPr lvl="0"/>
            <a:r>
              <a:rPr lang="en-US" sz="26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  - Polycythemia </a:t>
            </a:r>
            <a:r>
              <a:rPr lang="en-US" sz="2600" b="1" dirty="0">
                <a:solidFill>
                  <a:prstClr val="white"/>
                </a:solidFill>
                <a:latin typeface="Candara" panose="020E0502030303020204" pitchFamily="34" charset="0"/>
              </a:rPr>
              <a:t>masks the </a:t>
            </a:r>
            <a:r>
              <a:rPr lang="en-US" sz="26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murmurs</a:t>
            </a:r>
            <a:endParaRPr lang="en-IN" sz="2600" b="1" dirty="0" smtClean="0">
              <a:solidFill>
                <a:prstClr val="white"/>
              </a:solidFill>
              <a:latin typeface="Candara" panose="020E0502030303020204" pitchFamily="34" charset="0"/>
            </a:endParaRPr>
          </a:p>
          <a:p>
            <a:pPr lvl="0"/>
            <a:endParaRPr lang="en-US" sz="1600" b="1" dirty="0">
              <a:solidFill>
                <a:prstClr val="white"/>
              </a:solidFill>
              <a:latin typeface="Candara" panose="020E0502030303020204" pitchFamily="34" charset="0"/>
            </a:endParaRPr>
          </a:p>
          <a:p>
            <a:pPr lvl="0"/>
            <a:r>
              <a:rPr lang="en-IN" sz="2600" b="1" dirty="0" smtClean="0">
                <a:solidFill>
                  <a:srgbClr val="FF0000"/>
                </a:solidFill>
                <a:latin typeface="Candara" panose="020E0502030303020204" pitchFamily="34" charset="0"/>
                <a:sym typeface="Wingdings"/>
              </a:rPr>
              <a:t> </a:t>
            </a:r>
            <a:r>
              <a:rPr lang="en-IN" sz="2600" b="1" dirty="0" smtClean="0">
                <a:solidFill>
                  <a:srgbClr val="FFC000"/>
                </a:solidFill>
                <a:latin typeface="Candara" panose="020E0502030303020204" pitchFamily="34" charset="0"/>
              </a:rPr>
              <a:t>Echocardiography</a:t>
            </a:r>
            <a:r>
              <a:rPr lang="en-IN" sz="26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 </a:t>
            </a:r>
            <a:r>
              <a:rPr lang="en-IN" sz="2600" b="1" dirty="0">
                <a:solidFill>
                  <a:prstClr val="white"/>
                </a:solidFill>
                <a:latin typeface="Candara" panose="020E0502030303020204" pitchFamily="34" charset="0"/>
              </a:rPr>
              <a:t>should be performed as early as </a:t>
            </a:r>
            <a:r>
              <a:rPr lang="en-IN" sz="26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 </a:t>
            </a:r>
          </a:p>
          <a:p>
            <a:pPr lvl="0"/>
            <a:r>
              <a:rPr lang="en-IN" sz="26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   possible as it has exposed loop holes in clinical diagnosis</a:t>
            </a:r>
            <a:endParaRPr lang="en-IN" sz="2600" dirty="0"/>
          </a:p>
        </p:txBody>
      </p:sp>
    </p:spTree>
    <p:extLst>
      <p:ext uri="{BB962C8B-B14F-4D97-AF65-F5344CB8AC3E}">
        <p14:creationId xmlns:p14="http://schemas.microsoft.com/office/powerpoint/2010/main" val="57653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82318" y="572869"/>
            <a:ext cx="4675682" cy="646331"/>
          </a:xfrm>
          <a:prstGeom prst="rect">
            <a:avLst/>
          </a:prstGeom>
          <a:solidFill>
            <a:srgbClr val="6400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en-US" sz="3600" b="1" kern="0" dirty="0" smtClean="0">
                <a:solidFill>
                  <a:schemeClr val="bg1"/>
                </a:solidFill>
                <a:latin typeface="+mj-lt"/>
                <a:cs typeface="Arial"/>
              </a:rPr>
              <a:t>1. </a:t>
            </a:r>
            <a:r>
              <a:rPr lang="en-US" altLang="en-US" sz="3600" b="1" kern="0" dirty="0" smtClean="0">
                <a:solidFill>
                  <a:srgbClr val="00FFFF"/>
                </a:solidFill>
                <a:latin typeface="+mj-lt"/>
                <a:cs typeface="Arial"/>
              </a:rPr>
              <a:t>ONSET OF CYANOSIS </a:t>
            </a:r>
            <a:endParaRPr lang="en-IN" sz="3600" b="1" dirty="0">
              <a:solidFill>
                <a:srgbClr val="00FFFF"/>
              </a:solidFill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3400" y="1752600"/>
            <a:ext cx="8105074" cy="4495800"/>
            <a:chOff x="581726" y="1752600"/>
            <a:chExt cx="8105074" cy="4495800"/>
          </a:xfrm>
        </p:grpSpPr>
        <p:grpSp>
          <p:nvGrpSpPr>
            <p:cNvPr id="11" name="Group 10"/>
            <p:cNvGrpSpPr/>
            <p:nvPr/>
          </p:nvGrpSpPr>
          <p:grpSpPr>
            <a:xfrm>
              <a:off x="5799470" y="1752600"/>
              <a:ext cx="2887329" cy="1969770"/>
              <a:chOff x="4448001" y="1916430"/>
              <a:chExt cx="2887330" cy="196977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448002" y="2501205"/>
                <a:ext cx="2887329" cy="138499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en-US" sz="2800" b="1" kern="0" dirty="0" smtClean="0">
                    <a:solidFill>
                      <a:srgbClr val="FF0000"/>
                    </a:solidFill>
                    <a:cs typeface="Arial"/>
                    <a:sym typeface="Wingdings"/>
                  </a:rPr>
                  <a:t></a:t>
                </a:r>
                <a:r>
                  <a:rPr lang="en-US" altLang="en-US" sz="2800" b="1" kern="0" dirty="0" smtClean="0">
                    <a:solidFill>
                      <a:srgbClr val="FFFF00"/>
                    </a:solidFill>
                    <a:cs typeface="Arial"/>
                    <a:sym typeface="Wingdings"/>
                  </a:rPr>
                  <a:t> </a:t>
                </a:r>
                <a:r>
                  <a:rPr lang="en-US" altLang="en-US" sz="2800" b="1" kern="0" dirty="0" err="1" smtClean="0">
                    <a:solidFill>
                      <a:prstClr val="white"/>
                    </a:solidFill>
                    <a:cs typeface="Arial"/>
                  </a:rPr>
                  <a:t>Pul</a:t>
                </a:r>
                <a:r>
                  <a:rPr lang="en-US" altLang="en-US" sz="2800" b="1" kern="0" dirty="0" smtClean="0">
                    <a:solidFill>
                      <a:prstClr val="white"/>
                    </a:solidFill>
                    <a:cs typeface="Arial"/>
                  </a:rPr>
                  <a:t>. Atresia</a:t>
                </a:r>
                <a:endParaRPr lang="en-US" altLang="en-US" sz="2800" b="1" kern="0" dirty="0">
                  <a:solidFill>
                    <a:prstClr val="white"/>
                  </a:solidFill>
                  <a:cs typeface="Arial"/>
                </a:endParaRPr>
              </a:p>
              <a:p>
                <a:r>
                  <a:rPr lang="en-US" altLang="en-US" sz="2800" b="1" kern="0" dirty="0" smtClean="0">
                    <a:solidFill>
                      <a:srgbClr val="FF0000"/>
                    </a:solidFill>
                    <a:cs typeface="Arial"/>
                    <a:sym typeface="Wingdings"/>
                  </a:rPr>
                  <a:t> </a:t>
                </a:r>
                <a:r>
                  <a:rPr lang="en-US" altLang="en-US" sz="2800" b="1" kern="0" dirty="0" smtClean="0">
                    <a:solidFill>
                      <a:prstClr val="white"/>
                    </a:solidFill>
                    <a:cs typeface="Arial"/>
                  </a:rPr>
                  <a:t>Tricuspid </a:t>
                </a:r>
                <a:r>
                  <a:rPr lang="en-US" altLang="en-US" sz="2800" b="1" kern="0" dirty="0">
                    <a:solidFill>
                      <a:prstClr val="white"/>
                    </a:solidFill>
                    <a:cs typeface="Arial"/>
                  </a:rPr>
                  <a:t>atresia</a:t>
                </a:r>
              </a:p>
              <a:p>
                <a:r>
                  <a:rPr lang="en-US" altLang="en-US" sz="2800" b="1" kern="0" dirty="0" smtClean="0">
                    <a:solidFill>
                      <a:srgbClr val="FF0000"/>
                    </a:solidFill>
                    <a:cs typeface="Arial"/>
                    <a:sym typeface="Wingdings"/>
                  </a:rPr>
                  <a:t> </a:t>
                </a:r>
                <a:r>
                  <a:rPr lang="en-US" altLang="en-US" sz="2800" b="1" kern="0" dirty="0" smtClean="0">
                    <a:solidFill>
                      <a:prstClr val="white"/>
                    </a:solidFill>
                    <a:cs typeface="Arial"/>
                    <a:sym typeface="Wingdings"/>
                  </a:rPr>
                  <a:t>TGA</a:t>
                </a:r>
                <a:endParaRPr lang="en-US" altLang="en-US" sz="2800" b="1" kern="0" dirty="0">
                  <a:solidFill>
                    <a:prstClr val="white"/>
                  </a:solidFill>
                  <a:cs typeface="Arial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448001" y="1916430"/>
                <a:ext cx="2887329" cy="58477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N" sz="3200" b="1" dirty="0" smtClean="0">
                    <a:solidFill>
                      <a:srgbClr val="FFC000"/>
                    </a:solidFill>
                    <a:latin typeface="Candara" panose="020E0502030303020204" pitchFamily="34" charset="0"/>
                  </a:rPr>
                  <a:t>1st week</a:t>
                </a:r>
                <a:endParaRPr lang="en-IN" sz="3200" b="1" dirty="0">
                  <a:solidFill>
                    <a:srgbClr val="FFC000"/>
                  </a:solidFill>
                  <a:latin typeface="Candara" panose="020E0502030303020204" pitchFamily="34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5799469" y="4114800"/>
              <a:ext cx="2887331" cy="1981453"/>
              <a:chOff x="5019923" y="4126230"/>
              <a:chExt cx="2887331" cy="1981453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5019924" y="4722688"/>
                <a:ext cx="2887330" cy="138499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en-US" sz="2800" b="1" kern="0" dirty="0" smtClean="0">
                    <a:solidFill>
                      <a:srgbClr val="FF0000"/>
                    </a:solidFill>
                    <a:cs typeface="Arial"/>
                    <a:sym typeface="Wingdings"/>
                  </a:rPr>
                  <a:t></a:t>
                </a:r>
                <a:r>
                  <a:rPr lang="en-US" altLang="en-US" sz="2800" b="1" kern="0" dirty="0" smtClean="0">
                    <a:solidFill>
                      <a:srgbClr val="FFFF00"/>
                    </a:solidFill>
                    <a:cs typeface="Arial"/>
                    <a:sym typeface="Wingdings"/>
                  </a:rPr>
                  <a:t> </a:t>
                </a:r>
                <a:r>
                  <a:rPr lang="en-US" altLang="en-US" sz="2800" b="1" kern="0" dirty="0" smtClean="0">
                    <a:solidFill>
                      <a:prstClr val="white"/>
                    </a:solidFill>
                    <a:cs typeface="Arial"/>
                  </a:rPr>
                  <a:t>TOF</a:t>
                </a:r>
                <a:endParaRPr lang="en-US" altLang="en-US" sz="2800" b="1" kern="0" dirty="0">
                  <a:solidFill>
                    <a:prstClr val="white"/>
                  </a:solidFill>
                  <a:cs typeface="Arial"/>
                </a:endParaRPr>
              </a:p>
              <a:p>
                <a:r>
                  <a:rPr lang="en-US" altLang="en-US" sz="2800" b="1" kern="0" dirty="0" smtClean="0">
                    <a:solidFill>
                      <a:srgbClr val="FF0000"/>
                    </a:solidFill>
                    <a:cs typeface="Arial"/>
                    <a:sym typeface="Wingdings"/>
                  </a:rPr>
                  <a:t> </a:t>
                </a:r>
                <a:r>
                  <a:rPr lang="en-US" altLang="en-US" sz="2800" b="1" kern="0" dirty="0" smtClean="0">
                    <a:solidFill>
                      <a:prstClr val="white"/>
                    </a:solidFill>
                    <a:cs typeface="Arial"/>
                  </a:rPr>
                  <a:t>TGA</a:t>
                </a:r>
                <a:endParaRPr lang="en-US" altLang="en-US" sz="2800" b="1" kern="0" dirty="0">
                  <a:solidFill>
                    <a:prstClr val="white"/>
                  </a:solidFill>
                  <a:cs typeface="Arial"/>
                </a:endParaRPr>
              </a:p>
              <a:p>
                <a:r>
                  <a:rPr lang="en-US" altLang="en-US" sz="2800" b="1" kern="0" dirty="0" smtClean="0">
                    <a:solidFill>
                      <a:srgbClr val="FF0000"/>
                    </a:solidFill>
                    <a:cs typeface="Arial"/>
                    <a:sym typeface="Wingdings"/>
                  </a:rPr>
                  <a:t> </a:t>
                </a:r>
                <a:r>
                  <a:rPr lang="en-US" altLang="en-US" sz="2800" b="1" kern="0" dirty="0" smtClean="0">
                    <a:solidFill>
                      <a:prstClr val="white"/>
                    </a:solidFill>
                    <a:cs typeface="Arial"/>
                    <a:sym typeface="Wingdings"/>
                  </a:rPr>
                  <a:t>TAPVC</a:t>
                </a:r>
                <a:endParaRPr lang="en-US" altLang="en-US" sz="2800" b="1" kern="0" dirty="0">
                  <a:solidFill>
                    <a:prstClr val="white"/>
                  </a:solidFill>
                  <a:cs typeface="Arial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019923" y="4126230"/>
                <a:ext cx="2887329" cy="58477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N" sz="3200" b="1" dirty="0" smtClean="0">
                    <a:solidFill>
                      <a:srgbClr val="FFC000"/>
                    </a:solidFill>
                    <a:latin typeface="Candara" panose="020E0502030303020204" pitchFamily="34" charset="0"/>
                  </a:rPr>
                  <a:t>After 1 month</a:t>
                </a:r>
                <a:endParaRPr lang="en-IN" sz="3200" b="1" dirty="0">
                  <a:solidFill>
                    <a:srgbClr val="FFC000"/>
                  </a:solidFill>
                  <a:latin typeface="Candara" panose="020E0502030303020204" pitchFamily="34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81726" y="1752600"/>
              <a:ext cx="4752274" cy="4330482"/>
              <a:chOff x="581726" y="1453832"/>
              <a:chExt cx="4752274" cy="4330482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581726" y="1453832"/>
                <a:ext cx="4752274" cy="603568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N" sz="3200" b="1" dirty="0" err="1">
                    <a:solidFill>
                      <a:srgbClr val="FFC000"/>
                    </a:solidFill>
                    <a:latin typeface="Candara" panose="020E0502030303020204" pitchFamily="34" charset="0"/>
                  </a:rPr>
                  <a:t>N</a:t>
                </a:r>
                <a:r>
                  <a:rPr lang="en-IN" sz="3200" b="1" dirty="0" err="1" smtClean="0">
                    <a:solidFill>
                      <a:srgbClr val="FFC000"/>
                    </a:solidFill>
                    <a:latin typeface="Candara" panose="020E0502030303020204" pitchFamily="34" charset="0"/>
                  </a:rPr>
                  <a:t>ewborn</a:t>
                </a:r>
                <a:r>
                  <a:rPr lang="en-IN" sz="3200" b="1" dirty="0" smtClean="0">
                    <a:solidFill>
                      <a:srgbClr val="FFC000"/>
                    </a:solidFill>
                    <a:latin typeface="Candara" panose="020E0502030303020204" pitchFamily="34" charset="0"/>
                  </a:rPr>
                  <a:t> </a:t>
                </a:r>
                <a:r>
                  <a:rPr lang="en-IN" sz="3200" b="1" dirty="0">
                    <a:solidFill>
                      <a:srgbClr val="FFC000"/>
                    </a:solidFill>
                    <a:latin typeface="Candara" panose="020E0502030303020204" pitchFamily="34" charset="0"/>
                  </a:rPr>
                  <a:t>period</a:t>
                </a:r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1098258" y="2215832"/>
                <a:ext cx="4235742" cy="3568482"/>
                <a:chOff x="993662" y="2063432"/>
                <a:chExt cx="4128281" cy="3568482"/>
              </a:xfrm>
            </p:grpSpPr>
            <p:sp>
              <p:nvSpPr>
                <p:cNvPr id="4" name="Rectangle 3"/>
                <p:cNvSpPr/>
                <p:nvPr/>
              </p:nvSpPr>
              <p:spPr>
                <a:xfrm>
                  <a:off x="1016638" y="2063432"/>
                  <a:ext cx="4105305" cy="1815882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en-US" sz="2800" b="1" kern="0" dirty="0" smtClean="0">
                      <a:solidFill>
                        <a:srgbClr val="FF0000"/>
                      </a:solidFill>
                      <a:cs typeface="Arial"/>
                      <a:sym typeface="Wingdings"/>
                    </a:rPr>
                    <a:t> </a:t>
                  </a:r>
                  <a:r>
                    <a:rPr lang="en-US" altLang="en-US" sz="2800" b="1" kern="0" dirty="0" smtClean="0">
                      <a:solidFill>
                        <a:srgbClr val="00FFFF"/>
                      </a:solidFill>
                      <a:cs typeface="Arial"/>
                      <a:sym typeface="Wingdings"/>
                    </a:rPr>
                    <a:t>T</a:t>
                  </a:r>
                  <a:r>
                    <a:rPr lang="en-US" altLang="en-US" sz="2800" b="1" kern="0" dirty="0" smtClean="0">
                      <a:solidFill>
                        <a:schemeClr val="bg1"/>
                      </a:solidFill>
                      <a:cs typeface="Arial"/>
                      <a:sym typeface="Wingdings"/>
                    </a:rPr>
                    <a:t>GA </a:t>
                  </a:r>
                </a:p>
                <a:p>
                  <a:r>
                    <a:rPr lang="en-US" altLang="en-US" sz="2800" b="1" kern="0" dirty="0" smtClean="0">
                      <a:solidFill>
                        <a:srgbClr val="FF0000"/>
                      </a:solidFill>
                      <a:cs typeface="Arial"/>
                      <a:sym typeface="Wingdings"/>
                    </a:rPr>
                    <a:t> </a:t>
                  </a:r>
                  <a:r>
                    <a:rPr lang="en-US" altLang="en-US" sz="2800" b="1" kern="0" dirty="0" smtClean="0">
                      <a:solidFill>
                        <a:srgbClr val="00FFFF"/>
                      </a:solidFill>
                      <a:cs typeface="Arial"/>
                    </a:rPr>
                    <a:t>T</a:t>
                  </a:r>
                  <a:r>
                    <a:rPr lang="en-US" altLang="en-US" sz="2800" b="1" kern="0" dirty="0" smtClean="0">
                      <a:solidFill>
                        <a:prstClr val="white"/>
                      </a:solidFill>
                      <a:cs typeface="Arial"/>
                    </a:rPr>
                    <a:t>ricuspid </a:t>
                  </a:r>
                  <a:r>
                    <a:rPr lang="en-US" altLang="en-US" sz="2800" b="1" kern="0" dirty="0">
                      <a:solidFill>
                        <a:prstClr val="white"/>
                      </a:solidFill>
                      <a:cs typeface="Arial"/>
                    </a:rPr>
                    <a:t>atresia</a:t>
                  </a:r>
                </a:p>
                <a:p>
                  <a:r>
                    <a:rPr lang="en-US" altLang="en-US" sz="2800" b="1" kern="0" dirty="0" smtClean="0">
                      <a:solidFill>
                        <a:srgbClr val="FF0000"/>
                      </a:solidFill>
                      <a:cs typeface="Arial"/>
                      <a:sym typeface="Wingdings"/>
                    </a:rPr>
                    <a:t> </a:t>
                  </a:r>
                  <a:r>
                    <a:rPr lang="en-US" altLang="en-US" sz="2800" b="1" kern="0" dirty="0" smtClean="0">
                      <a:solidFill>
                        <a:srgbClr val="00FFFF"/>
                      </a:solidFill>
                      <a:cs typeface="Arial"/>
                      <a:sym typeface="Wingdings"/>
                    </a:rPr>
                    <a:t>T</a:t>
                  </a:r>
                  <a:r>
                    <a:rPr lang="en-US" altLang="en-US" sz="2800" b="1" kern="0" dirty="0" smtClean="0">
                      <a:solidFill>
                        <a:prstClr val="white"/>
                      </a:solidFill>
                      <a:cs typeface="Arial"/>
                      <a:sym typeface="Wingdings"/>
                    </a:rPr>
                    <a:t>APVC</a:t>
                  </a:r>
                </a:p>
                <a:p>
                  <a:r>
                    <a:rPr lang="en-US" altLang="en-US" sz="2800" b="1" kern="0" dirty="0" smtClean="0">
                      <a:solidFill>
                        <a:srgbClr val="FF0000"/>
                      </a:solidFill>
                      <a:cs typeface="Arial"/>
                      <a:sym typeface="Wingdings"/>
                    </a:rPr>
                    <a:t> </a:t>
                  </a:r>
                  <a:r>
                    <a:rPr lang="en-US" altLang="en-US" sz="2800" b="1" kern="0" dirty="0" smtClean="0">
                      <a:solidFill>
                        <a:srgbClr val="00FFFF"/>
                      </a:solidFill>
                      <a:cs typeface="Arial"/>
                    </a:rPr>
                    <a:t>T</a:t>
                  </a:r>
                  <a:r>
                    <a:rPr lang="en-US" altLang="en-US" sz="2800" b="1" kern="0" dirty="0" smtClean="0">
                      <a:solidFill>
                        <a:prstClr val="white"/>
                      </a:solidFill>
                      <a:cs typeface="Arial"/>
                    </a:rPr>
                    <a:t>runcus Arteriosus</a:t>
                  </a: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993662" y="3816032"/>
                  <a:ext cx="3425938" cy="1815882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sz="2800" b="1" kern="0" dirty="0" smtClean="0">
                      <a:solidFill>
                        <a:srgbClr val="FF0000"/>
                      </a:solidFill>
                      <a:cs typeface="Arial"/>
                      <a:sym typeface="Wingdings"/>
                    </a:rPr>
                    <a:t> </a:t>
                  </a:r>
                  <a:r>
                    <a:rPr lang="en-US" altLang="en-US" sz="2800" b="1" kern="0" dirty="0" smtClean="0">
                      <a:solidFill>
                        <a:srgbClr val="00FFFF"/>
                      </a:solidFill>
                      <a:cs typeface="Arial"/>
                    </a:rPr>
                    <a:t>T</a:t>
                  </a:r>
                  <a:r>
                    <a:rPr lang="en-US" altLang="en-US" sz="2800" b="1" kern="0" dirty="0" smtClean="0">
                      <a:solidFill>
                        <a:prstClr val="white"/>
                      </a:solidFill>
                      <a:cs typeface="Arial"/>
                    </a:rPr>
                    <a:t>OF </a:t>
                  </a:r>
                  <a:r>
                    <a:rPr lang="en-US" altLang="en-US" sz="2800" b="1" kern="0" dirty="0">
                      <a:solidFill>
                        <a:prstClr val="white"/>
                      </a:solidFill>
                      <a:cs typeface="Arial"/>
                    </a:rPr>
                    <a:t>(severe type</a:t>
                  </a:r>
                  <a:r>
                    <a:rPr lang="en-US" altLang="en-US" sz="2800" b="1" kern="0" dirty="0" smtClean="0">
                      <a:solidFill>
                        <a:prstClr val="white"/>
                      </a:solidFill>
                      <a:cs typeface="Arial"/>
                    </a:rPr>
                    <a:t>)</a:t>
                  </a:r>
                </a:p>
                <a:p>
                  <a:r>
                    <a:rPr lang="en-US" altLang="en-US" sz="2800" b="1" kern="0" dirty="0" smtClean="0">
                      <a:solidFill>
                        <a:srgbClr val="FF0000"/>
                      </a:solidFill>
                      <a:cs typeface="Arial"/>
                      <a:sym typeface="Wingdings"/>
                    </a:rPr>
                    <a:t> </a:t>
                  </a:r>
                  <a:r>
                    <a:rPr lang="en-US" altLang="en-US" sz="2800" b="1" kern="0" dirty="0" smtClean="0">
                      <a:solidFill>
                        <a:schemeClr val="bg1"/>
                      </a:solidFill>
                      <a:cs typeface="Arial"/>
                      <a:sym typeface="Wingdings"/>
                    </a:rPr>
                    <a:t>Pulmonary Atresia</a:t>
                  </a:r>
                </a:p>
                <a:p>
                  <a:r>
                    <a:rPr lang="en-US" altLang="en-US" sz="2800" b="1" kern="0" dirty="0" smtClean="0">
                      <a:solidFill>
                        <a:prstClr val="white"/>
                      </a:solidFill>
                      <a:cs typeface="Arial"/>
                    </a:rPr>
                    <a:t>   with Hypoplastic RV</a:t>
                  </a:r>
                </a:p>
                <a:p>
                  <a:r>
                    <a:rPr lang="en-US" altLang="en-US" sz="2800" b="1" kern="0" dirty="0" smtClean="0">
                      <a:solidFill>
                        <a:srgbClr val="FF0000"/>
                      </a:solidFill>
                      <a:cs typeface="Arial"/>
                      <a:sym typeface="Wingdings"/>
                    </a:rPr>
                    <a:t> </a:t>
                  </a:r>
                  <a:r>
                    <a:rPr lang="en-US" altLang="en-US" sz="2800" b="1" kern="0" dirty="0" smtClean="0">
                      <a:solidFill>
                        <a:schemeClr val="bg1"/>
                      </a:solidFill>
                      <a:cs typeface="Arial"/>
                      <a:sym typeface="Wingdings"/>
                    </a:rPr>
                    <a:t>Hypoplastic RV</a:t>
                  </a:r>
                  <a:endParaRPr lang="en-US" altLang="en-US" sz="2800" b="1" kern="0" dirty="0">
                    <a:solidFill>
                      <a:schemeClr val="bg1"/>
                    </a:solidFill>
                    <a:cs typeface="Arial"/>
                  </a:endParaRPr>
                </a:p>
              </p:txBody>
            </p:sp>
          </p:grpSp>
        </p:grpSp>
        <p:sp>
          <p:nvSpPr>
            <p:cNvPr id="17" name="Rectangle 16"/>
            <p:cNvSpPr/>
            <p:nvPr/>
          </p:nvSpPr>
          <p:spPr>
            <a:xfrm>
              <a:off x="581726" y="2362200"/>
              <a:ext cx="4752274" cy="3886200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234235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057400"/>
            <a:ext cx="8739130" cy="347787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IN" sz="2600" b="1" dirty="0">
                <a:solidFill>
                  <a:srgbClr val="FF0000"/>
                </a:solidFill>
                <a:latin typeface="Candara" panose="020E0502030303020204" pitchFamily="34" charset="0"/>
                <a:sym typeface="Wingdings"/>
              </a:rPr>
              <a:t> </a:t>
            </a:r>
            <a:r>
              <a:rPr lang="en-IN" sz="26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Assess </a:t>
            </a:r>
            <a:r>
              <a:rPr lang="en-IN" sz="2600" b="1" dirty="0">
                <a:solidFill>
                  <a:prstClr val="white"/>
                </a:solidFill>
                <a:latin typeface="Candara" panose="020E0502030303020204" pitchFamily="34" charset="0"/>
              </a:rPr>
              <a:t>whether the </a:t>
            </a:r>
            <a:r>
              <a:rPr lang="en-IN" sz="26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pt. </a:t>
            </a:r>
            <a:r>
              <a:rPr lang="en-IN" sz="2600" b="1" dirty="0">
                <a:solidFill>
                  <a:prstClr val="white"/>
                </a:solidFill>
                <a:latin typeface="Candara" panose="020E0502030303020204" pitchFamily="34" charset="0"/>
              </a:rPr>
              <a:t>has a life-threatening condition</a:t>
            </a:r>
          </a:p>
          <a:p>
            <a:pPr lvl="0"/>
            <a:r>
              <a:rPr lang="en-IN" sz="26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   </a:t>
            </a:r>
            <a:r>
              <a:rPr lang="en-IN" sz="2600" b="1" dirty="0" err="1" smtClean="0">
                <a:solidFill>
                  <a:prstClr val="white"/>
                </a:solidFill>
                <a:latin typeface="Candara" panose="020E0502030303020204" pitchFamily="34" charset="0"/>
              </a:rPr>
              <a:t>eg</a:t>
            </a:r>
            <a:r>
              <a:rPr lang="en-IN" sz="2600" b="1" dirty="0">
                <a:solidFill>
                  <a:prstClr val="white"/>
                </a:solidFill>
                <a:latin typeface="Candara" panose="020E0502030303020204" pitchFamily="34" charset="0"/>
              </a:rPr>
              <a:t>. a deeply blue child, S</a:t>
            </a:r>
            <a:r>
              <a:rPr lang="en-IN" sz="26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evere </a:t>
            </a:r>
            <a:r>
              <a:rPr lang="en-IN" sz="2600" b="1" dirty="0">
                <a:solidFill>
                  <a:prstClr val="white"/>
                </a:solidFill>
                <a:latin typeface="Candara" panose="020E0502030303020204" pitchFamily="34" charset="0"/>
              </a:rPr>
              <a:t>respiratory distress /</a:t>
            </a:r>
            <a:r>
              <a:rPr lang="en-IN" sz="26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 </a:t>
            </a:r>
            <a:r>
              <a:rPr lang="en-IN" sz="2600" b="1" dirty="0">
                <a:solidFill>
                  <a:prstClr val="white"/>
                </a:solidFill>
                <a:latin typeface="Candara" panose="020E0502030303020204" pitchFamily="34" charset="0"/>
              </a:rPr>
              <a:t>shock. </a:t>
            </a:r>
          </a:p>
          <a:p>
            <a:pPr lvl="0"/>
            <a:endParaRPr lang="en-IN" sz="1600" b="1" dirty="0">
              <a:solidFill>
                <a:prstClr val="white"/>
              </a:solidFill>
              <a:latin typeface="Candara" panose="020E0502030303020204" pitchFamily="34" charset="0"/>
            </a:endParaRPr>
          </a:p>
          <a:p>
            <a:pPr lvl="0"/>
            <a:r>
              <a:rPr lang="en-IN" sz="2600" b="1" dirty="0">
                <a:solidFill>
                  <a:srgbClr val="FF0000"/>
                </a:solidFill>
                <a:latin typeface="Candara" panose="020E0502030303020204" pitchFamily="34" charset="0"/>
                <a:sym typeface="Wingdings"/>
              </a:rPr>
              <a:t> </a:t>
            </a:r>
            <a:r>
              <a:rPr lang="en-IN" sz="26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Infants with HF : Cyanotic </a:t>
            </a:r>
            <a:r>
              <a:rPr lang="en-IN" sz="2600" b="1" dirty="0">
                <a:solidFill>
                  <a:prstClr val="white"/>
                </a:solidFill>
                <a:latin typeface="Candara" panose="020E0502030303020204" pitchFamily="34" charset="0"/>
              </a:rPr>
              <a:t>CHD </a:t>
            </a:r>
            <a:r>
              <a:rPr lang="en-IN" sz="26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with</a:t>
            </a:r>
            <a:r>
              <a:rPr lang="en-IN" sz="2600" b="1" dirty="0" smtClean="0">
                <a:solidFill>
                  <a:srgbClr val="66FF66"/>
                </a:solidFill>
                <a:latin typeface="Candara" panose="020E0502030303020204" pitchFamily="34" charset="0"/>
                <a:sym typeface="Wingdings 3"/>
              </a:rPr>
              <a:t></a:t>
            </a:r>
            <a:r>
              <a:rPr lang="en-IN" sz="2600" b="1" dirty="0" smtClean="0">
                <a:solidFill>
                  <a:prstClr val="white"/>
                </a:solidFill>
                <a:latin typeface="Candara" panose="020E0502030303020204" pitchFamily="34" charset="0"/>
                <a:sym typeface="Wingdings 3"/>
              </a:rPr>
              <a:t> </a:t>
            </a:r>
            <a:r>
              <a:rPr lang="en-IN" sz="26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PBF </a:t>
            </a:r>
            <a:r>
              <a:rPr lang="en-IN" sz="2600" b="1" dirty="0">
                <a:solidFill>
                  <a:prstClr val="white"/>
                </a:solidFill>
                <a:latin typeface="Candara" panose="020E0502030303020204" pitchFamily="34" charset="0"/>
              </a:rPr>
              <a:t>is more </a:t>
            </a:r>
            <a:r>
              <a:rPr lang="en-IN" sz="26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likely</a:t>
            </a:r>
            <a:endParaRPr lang="en-IN" sz="2600" b="1" dirty="0">
              <a:solidFill>
                <a:prstClr val="white"/>
              </a:solidFill>
              <a:latin typeface="Candara" panose="020E0502030303020204" pitchFamily="34" charset="0"/>
            </a:endParaRPr>
          </a:p>
          <a:p>
            <a:pPr lvl="0"/>
            <a:endParaRPr lang="en-IN" sz="1600" b="1" dirty="0">
              <a:solidFill>
                <a:prstClr val="white"/>
              </a:solidFill>
              <a:latin typeface="Candara" panose="020E0502030303020204" pitchFamily="34" charset="0"/>
            </a:endParaRPr>
          </a:p>
          <a:p>
            <a:pPr lvl="0"/>
            <a:r>
              <a:rPr lang="en-IN" sz="2600" b="1" dirty="0">
                <a:solidFill>
                  <a:srgbClr val="FF0000"/>
                </a:solidFill>
                <a:latin typeface="Candara" panose="020E0502030303020204" pitchFamily="34" charset="0"/>
                <a:sym typeface="Wingdings"/>
              </a:rPr>
              <a:t> </a:t>
            </a:r>
            <a:r>
              <a:rPr lang="en-IN" sz="26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Neonates with Shock : Often </a:t>
            </a:r>
            <a:r>
              <a:rPr lang="en-IN" sz="2600" b="1" dirty="0">
                <a:solidFill>
                  <a:prstClr val="white"/>
                </a:solidFill>
                <a:latin typeface="Candara" panose="020E0502030303020204" pitchFamily="34" charset="0"/>
              </a:rPr>
              <a:t>D</a:t>
            </a:r>
            <a:r>
              <a:rPr lang="en-IN" sz="26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uctus </a:t>
            </a:r>
            <a:r>
              <a:rPr lang="en-IN" sz="2600" b="1" dirty="0">
                <a:solidFill>
                  <a:prstClr val="white"/>
                </a:solidFill>
                <a:latin typeface="Candara" panose="020E0502030303020204" pitchFamily="34" charset="0"/>
              </a:rPr>
              <a:t>dependent CHD. </a:t>
            </a:r>
          </a:p>
          <a:p>
            <a:pPr lvl="0"/>
            <a:endParaRPr lang="en-IN" sz="1600" b="1" dirty="0">
              <a:solidFill>
                <a:prstClr val="white"/>
              </a:solidFill>
              <a:latin typeface="Candara" panose="020E0502030303020204" pitchFamily="34" charset="0"/>
            </a:endParaRPr>
          </a:p>
          <a:p>
            <a:pPr lvl="0"/>
            <a:r>
              <a:rPr lang="en-IN" sz="2600" b="1" dirty="0">
                <a:solidFill>
                  <a:srgbClr val="FF0000"/>
                </a:solidFill>
                <a:latin typeface="Candara" panose="020E0502030303020204" pitchFamily="34" charset="0"/>
                <a:sym typeface="Wingdings"/>
              </a:rPr>
              <a:t> </a:t>
            </a:r>
            <a:r>
              <a:rPr lang="en-IN" sz="26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Older </a:t>
            </a:r>
            <a:r>
              <a:rPr lang="en-IN" sz="2600" b="1" dirty="0">
                <a:solidFill>
                  <a:prstClr val="white"/>
                </a:solidFill>
                <a:latin typeface="Candara" panose="020E0502030303020204" pitchFamily="34" charset="0"/>
              </a:rPr>
              <a:t>infants / children with cyanosis :</a:t>
            </a:r>
            <a:r>
              <a:rPr lang="en-IN" sz="26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TOF </a:t>
            </a:r>
            <a:r>
              <a:rPr lang="en-IN" sz="2600" b="1" dirty="0">
                <a:solidFill>
                  <a:prstClr val="white"/>
                </a:solidFill>
                <a:latin typeface="Candara" panose="020E0502030303020204" pitchFamily="34" charset="0"/>
              </a:rPr>
              <a:t>or its variants.</a:t>
            </a:r>
          </a:p>
          <a:p>
            <a:pPr lvl="0"/>
            <a:endParaRPr lang="en-IN" sz="1600" b="1" dirty="0">
              <a:solidFill>
                <a:prstClr val="white"/>
              </a:solidFill>
              <a:latin typeface="Candara" panose="020E0502030303020204" pitchFamily="34" charset="0"/>
            </a:endParaRPr>
          </a:p>
          <a:p>
            <a:pPr lvl="0"/>
            <a:r>
              <a:rPr lang="en-IN" sz="2600" b="1" dirty="0">
                <a:solidFill>
                  <a:srgbClr val="FF0000"/>
                </a:solidFill>
                <a:latin typeface="Candara" panose="020E0502030303020204" pitchFamily="34" charset="0"/>
                <a:sym typeface="Wingdings"/>
              </a:rPr>
              <a:t> </a:t>
            </a:r>
            <a:r>
              <a:rPr lang="en-IN" sz="26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Absence </a:t>
            </a:r>
            <a:r>
              <a:rPr lang="en-IN" sz="2600" b="1" dirty="0">
                <a:solidFill>
                  <a:prstClr val="white"/>
                </a:solidFill>
                <a:latin typeface="Candara" panose="020E0502030303020204" pitchFamily="34" charset="0"/>
              </a:rPr>
              <a:t>of HF </a:t>
            </a:r>
            <a:r>
              <a:rPr lang="en-IN" sz="26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: Normal-sized </a:t>
            </a:r>
            <a:r>
              <a:rPr lang="en-IN" sz="2600" b="1" dirty="0">
                <a:solidFill>
                  <a:prstClr val="white"/>
                </a:solidFill>
                <a:latin typeface="Candara" panose="020E0502030303020204" pitchFamily="34" charset="0"/>
              </a:rPr>
              <a:t>heart, </a:t>
            </a:r>
            <a:r>
              <a:rPr lang="en-IN" sz="2600" b="1" dirty="0" err="1" smtClean="0">
                <a:solidFill>
                  <a:prstClr val="white"/>
                </a:solidFill>
                <a:latin typeface="Candara" panose="020E0502030303020204" pitchFamily="34" charset="0"/>
              </a:rPr>
              <a:t>Pul</a:t>
            </a:r>
            <a:r>
              <a:rPr lang="en-IN" sz="2600" b="1" dirty="0">
                <a:solidFill>
                  <a:prstClr val="white"/>
                </a:solidFill>
                <a:latin typeface="Candara" panose="020E0502030303020204" pitchFamily="34" charset="0"/>
              </a:rPr>
              <a:t>. </a:t>
            </a:r>
            <a:r>
              <a:rPr lang="en-IN" sz="2600" b="1" dirty="0" err="1">
                <a:solidFill>
                  <a:prstClr val="white"/>
                </a:solidFill>
                <a:latin typeface="Candara" panose="020E0502030303020204" pitchFamily="34" charset="0"/>
              </a:rPr>
              <a:t>oligemia</a:t>
            </a:r>
            <a:r>
              <a:rPr lang="en-IN" sz="2600" b="1" dirty="0">
                <a:solidFill>
                  <a:prstClr val="white"/>
                </a:solidFill>
                <a:latin typeface="Candara" panose="020E0502030303020204" pitchFamily="34" charset="0"/>
              </a:rPr>
              <a:t> on CXR</a:t>
            </a:r>
          </a:p>
        </p:txBody>
      </p:sp>
      <p:pic>
        <p:nvPicPr>
          <p:cNvPr id="4" name="Picture 6" descr="http://www.pacificcommunityventures.org/impinv2/wp-content/uploads/2013/11/conclus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8600"/>
            <a:ext cx="2744388" cy="133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49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vanderbilthealth.com/includes/healthtopics/getimage.php?imageid=10798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3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5256477" cy="391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5240" y="3810"/>
            <a:ext cx="9144000" cy="2434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Berlin Sans FB" panose="020E0602020502020306" pitchFamily="34" charset="0"/>
              </a:rPr>
              <a:t>Cyanotic </a:t>
            </a:r>
          </a:p>
          <a:p>
            <a:pPr algn="ctr"/>
            <a:r>
              <a:rPr lang="en-US" sz="4800" dirty="0">
                <a:solidFill>
                  <a:srgbClr val="0000FF"/>
                </a:solidFill>
                <a:latin typeface="Berlin Sans FB" panose="020E0602020502020306" pitchFamily="34" charset="0"/>
              </a:rPr>
              <a:t>Congenital Heart Disease</a:t>
            </a:r>
          </a:p>
          <a:p>
            <a:pPr algn="ctr"/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</a:rPr>
              <a:t>              - Diagnostic Approach - </a:t>
            </a:r>
            <a:endParaRPr lang="en-IN" sz="4000" b="1" dirty="0">
              <a:solidFill>
                <a:prstClr val="black"/>
              </a:solidFill>
            </a:endParaRPr>
          </a:p>
          <a:p>
            <a:pPr marL="571500" indent="-571500" algn="ctr">
              <a:buFontTx/>
              <a:buChar char="-"/>
            </a:pPr>
            <a:endParaRPr lang="en-US" sz="1000" b="1" dirty="0" smtClean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6037" y="1654314"/>
            <a:ext cx="21495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THE BEST</a:t>
            </a:r>
            <a:endParaRPr lang="en-IN" dirty="0">
              <a:solidFill>
                <a:srgbClr val="C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2400" y="152400"/>
            <a:ext cx="8839200" cy="6553200"/>
            <a:chOff x="152400" y="152400"/>
            <a:chExt cx="8839200" cy="6553200"/>
          </a:xfrm>
        </p:grpSpPr>
        <p:sp>
          <p:nvSpPr>
            <p:cNvPr id="6" name="Rectangle 5"/>
            <p:cNvSpPr/>
            <p:nvPr/>
          </p:nvSpPr>
          <p:spPr>
            <a:xfrm>
              <a:off x="152400" y="152400"/>
              <a:ext cx="8839200" cy="655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pic>
          <p:nvPicPr>
            <p:cNvPr id="7" name="Picture 6" descr="http://1.bp.blogspot.com/-U1UBnRXYDxU/UvBgTBGZGvI/AAAAAAAACCc/ImyTx53xivc/s1600/feb14Cora's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78"/>
            <a:stretch/>
          </p:blipFill>
          <p:spPr bwMode="auto">
            <a:xfrm>
              <a:off x="1062548" y="1981200"/>
              <a:ext cx="6942704" cy="27812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1329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logs-images.forbes.com/jamesmarshallcrotty/files/2015/02/charles-darwin-quot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8" y="76200"/>
            <a:ext cx="8887792" cy="666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02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38400" y="1484425"/>
            <a:ext cx="4495800" cy="4078175"/>
            <a:chOff x="2514600" y="1687830"/>
            <a:chExt cx="4343400" cy="3521346"/>
          </a:xfrm>
        </p:grpSpPr>
        <p:pic>
          <p:nvPicPr>
            <p:cNvPr id="46082" name="Picture 2" descr="http://media1.santabanta.com/full1/Hinduism/Lord%20Krishna/lor27h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1687830"/>
              <a:ext cx="4269783" cy="2970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2514600" y="4483670"/>
              <a:ext cx="4343400" cy="72550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66FF"/>
                </a:buClr>
                <a:buSzPct val="60000"/>
                <a:defRPr/>
              </a:pPr>
              <a:r>
                <a:rPr lang="nb-NO" altLang="en-US" sz="5400" kern="0" dirty="0" smtClean="0">
                  <a:solidFill>
                    <a:srgbClr val="FFC000"/>
                  </a:solidFill>
                  <a:latin typeface="Berlin Sans FB" panose="020E0602020502020306" pitchFamily="34" charset="0"/>
                  <a:cs typeface="Arial"/>
                </a:rPr>
                <a:t>Thanks</a:t>
              </a:r>
              <a:endParaRPr lang="nb-NO" altLang="en-US" sz="5400" kern="0" dirty="0">
                <a:solidFill>
                  <a:srgbClr val="FFC000"/>
                </a:solidFill>
                <a:latin typeface="Berlin Sans FB" panose="020E0602020502020306" pitchFamily="34" charset="0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60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3401" y="304800"/>
            <a:ext cx="8077199" cy="6274652"/>
            <a:chOff x="296537" y="444343"/>
            <a:chExt cx="7543799" cy="6198452"/>
          </a:xfrm>
        </p:grpSpPr>
        <p:sp>
          <p:nvSpPr>
            <p:cNvPr id="6" name="Rectangle 5"/>
            <p:cNvSpPr/>
            <p:nvPr/>
          </p:nvSpPr>
          <p:spPr>
            <a:xfrm>
              <a:off x="296537" y="1080195"/>
              <a:ext cx="7391400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2800" b="1" dirty="0" smtClean="0">
                  <a:solidFill>
                    <a:srgbClr val="00FFFF"/>
                  </a:solidFill>
                </a:rPr>
                <a:t>  Cyanotic HD with </a:t>
              </a:r>
              <a:r>
                <a:rPr lang="en-IN" sz="2800" b="1" dirty="0" smtClean="0">
                  <a:solidFill>
                    <a:srgbClr val="FF0000"/>
                  </a:solidFill>
                  <a:sym typeface="Wingdings 3"/>
                </a:rPr>
                <a:t> </a:t>
              </a:r>
              <a:r>
                <a:rPr lang="en-IN" sz="2800" b="1" dirty="0" smtClean="0">
                  <a:solidFill>
                    <a:srgbClr val="00FFFF"/>
                  </a:solidFill>
                </a:rPr>
                <a:t>PBF</a:t>
              </a:r>
              <a:endParaRPr lang="en-IN" sz="2800" b="1" dirty="0">
                <a:solidFill>
                  <a:srgbClr val="00FFFF"/>
                </a:solidFill>
              </a:endParaRPr>
            </a:p>
            <a:p>
              <a:r>
                <a:rPr lang="en-IN" sz="2600" b="1" dirty="0" smtClean="0">
                  <a:solidFill>
                    <a:srgbClr val="FF0000"/>
                  </a:solidFill>
                  <a:latin typeface="Candara" panose="020E0502030303020204" pitchFamily="34" charset="0"/>
                </a:rPr>
                <a:t>	• </a:t>
              </a:r>
              <a:r>
                <a:rPr lang="en-IN" sz="26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TOF / </a:t>
              </a:r>
              <a:r>
                <a:rPr lang="en-IN" sz="2600" b="1" dirty="0">
                  <a:solidFill>
                    <a:schemeClr val="bg1"/>
                  </a:solidFill>
                  <a:latin typeface="Candara" panose="020E0502030303020204" pitchFamily="34" charset="0"/>
                </a:rPr>
                <a:t>Pulmonary atresia</a:t>
              </a:r>
              <a:endParaRPr lang="en-IN" sz="2600" b="1" dirty="0" smtClean="0">
                <a:solidFill>
                  <a:schemeClr val="bg1"/>
                </a:solidFill>
                <a:latin typeface="Candara" panose="020E0502030303020204" pitchFamily="34" charset="0"/>
              </a:endParaRPr>
            </a:p>
            <a:p>
              <a:r>
                <a:rPr lang="en-IN" sz="2600" b="1" dirty="0" smtClean="0">
                  <a:solidFill>
                    <a:srgbClr val="FF0000"/>
                  </a:solidFill>
                  <a:latin typeface="Candara" panose="020E0502030303020204" pitchFamily="34" charset="0"/>
                </a:rPr>
                <a:t>    	• </a:t>
              </a:r>
              <a:r>
                <a:rPr lang="en-IN" sz="26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Non-TOF  conditions with PS : </a:t>
              </a:r>
            </a:p>
            <a:p>
              <a:r>
                <a:rPr lang="en-IN" sz="26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      	     Tricuspid </a:t>
              </a:r>
              <a:r>
                <a:rPr lang="en-IN" sz="2600" b="1" dirty="0">
                  <a:solidFill>
                    <a:schemeClr val="bg1"/>
                  </a:solidFill>
                  <a:latin typeface="Candara" panose="020E0502030303020204" pitchFamily="34" charset="0"/>
                </a:rPr>
                <a:t>atresia, TGA, DORV</a:t>
              </a:r>
              <a:r>
                <a:rPr lang="en-IN" sz="26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, </a:t>
              </a:r>
              <a:r>
                <a:rPr lang="en-IN" sz="2600" b="1" dirty="0">
                  <a:solidFill>
                    <a:schemeClr val="bg1"/>
                  </a:solidFill>
                  <a:latin typeface="Candara" panose="020E0502030303020204" pitchFamily="34" charset="0"/>
                </a:rPr>
                <a:t>Single ventricle</a:t>
              </a:r>
              <a:r>
                <a:rPr lang="en-IN" sz="26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 </a:t>
              </a:r>
              <a:endParaRPr lang="en-IN" sz="2600" b="1" dirty="0">
                <a:solidFill>
                  <a:schemeClr val="bg1"/>
                </a:solidFill>
                <a:latin typeface="Candara" panose="020E0502030303020204" pitchFamily="34" charset="0"/>
              </a:endParaRPr>
            </a:p>
            <a:p>
              <a:r>
                <a:rPr lang="en-IN" sz="26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     	</a:t>
              </a:r>
              <a:r>
                <a:rPr lang="en-IN" sz="2600" b="1" dirty="0" smtClean="0">
                  <a:solidFill>
                    <a:srgbClr val="FF0000"/>
                  </a:solidFill>
                  <a:latin typeface="Candara" panose="020E0502030303020204" pitchFamily="34" charset="0"/>
                </a:rPr>
                <a:t>•</a:t>
              </a:r>
              <a:r>
                <a:rPr lang="en-IN" sz="26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 </a:t>
              </a:r>
              <a:r>
                <a:rPr lang="en-IN" sz="2600" b="1" dirty="0" err="1" smtClean="0">
                  <a:solidFill>
                    <a:schemeClr val="bg1"/>
                  </a:solidFill>
                  <a:latin typeface="Candara" panose="020E0502030303020204" pitchFamily="34" charset="0"/>
                </a:rPr>
                <a:t>Ebstein's</a:t>
              </a:r>
              <a:r>
                <a:rPr lang="en-IN" sz="26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 anomaly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04800" y="3213795"/>
              <a:ext cx="738313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2800" b="1" dirty="0" smtClean="0">
                  <a:solidFill>
                    <a:srgbClr val="00FFFF"/>
                  </a:solidFill>
                </a:rPr>
                <a:t>  </a:t>
              </a:r>
              <a:r>
                <a:rPr lang="en-IN" sz="2800" b="1" dirty="0" err="1" smtClean="0">
                  <a:solidFill>
                    <a:srgbClr val="00FFFF"/>
                  </a:solidFill>
                </a:rPr>
                <a:t>Eisenmenger</a:t>
              </a:r>
              <a:r>
                <a:rPr lang="en-IN" sz="2800" b="1" dirty="0" smtClean="0">
                  <a:solidFill>
                    <a:srgbClr val="00FFFF"/>
                  </a:solidFill>
                </a:rPr>
                <a:t> syndrome</a:t>
              </a:r>
              <a:endParaRPr lang="en-IN" sz="2800" b="1" dirty="0" smtClean="0">
                <a:solidFill>
                  <a:srgbClr val="FFC000"/>
                </a:solidFill>
              </a:endParaRPr>
            </a:p>
            <a:p>
              <a:r>
                <a:rPr lang="en-IN" sz="2800" b="1" dirty="0">
                  <a:solidFill>
                    <a:prstClr val="white"/>
                  </a:solidFill>
                </a:rPr>
                <a:t>  </a:t>
              </a:r>
              <a:r>
                <a:rPr lang="en-IN" sz="2800" b="1" dirty="0" smtClean="0">
                  <a:solidFill>
                    <a:prstClr val="white"/>
                  </a:solidFill>
                </a:rPr>
                <a:t>	</a:t>
              </a:r>
              <a:r>
                <a:rPr lang="en-IN" sz="2600" b="1" dirty="0" smtClean="0">
                  <a:solidFill>
                    <a:srgbClr val="FF0000"/>
                  </a:solidFill>
                  <a:latin typeface="Candara" panose="020E0502030303020204" pitchFamily="34" charset="0"/>
                </a:rPr>
                <a:t>•</a:t>
              </a:r>
              <a:r>
                <a:rPr lang="en-IN" sz="2600" b="1" dirty="0" smtClean="0">
                  <a:solidFill>
                    <a:prstClr val="white"/>
                  </a:solidFill>
                  <a:latin typeface="Candara" panose="020E0502030303020204" pitchFamily="34" charset="0"/>
                </a:rPr>
                <a:t> </a:t>
              </a:r>
              <a:r>
                <a:rPr lang="en-IN" sz="2600" b="1" dirty="0">
                  <a:solidFill>
                    <a:schemeClr val="bg1"/>
                  </a:solidFill>
                  <a:latin typeface="Candara" panose="020E0502030303020204" pitchFamily="34" charset="0"/>
                </a:rPr>
                <a:t>Large </a:t>
              </a:r>
              <a:r>
                <a:rPr lang="en-IN" sz="26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VSD, PDA, ASD with </a:t>
              </a:r>
              <a:r>
                <a:rPr lang="en-IN" sz="2600" b="1" dirty="0">
                  <a:solidFill>
                    <a:schemeClr val="bg1"/>
                  </a:solidFill>
                  <a:latin typeface="Candara" panose="020E0502030303020204" pitchFamily="34" charset="0"/>
                </a:rPr>
                <a:t>increased </a:t>
              </a:r>
              <a:r>
                <a:rPr lang="en-IN" sz="26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 PBF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04800" y="4280595"/>
              <a:ext cx="738313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2800" b="1" dirty="0" smtClean="0">
                  <a:solidFill>
                    <a:srgbClr val="00FFFF"/>
                  </a:solidFill>
                </a:rPr>
                <a:t>  Cyanotic HD with </a:t>
              </a:r>
              <a:r>
                <a:rPr lang="en-IN" sz="2800" b="1" dirty="0" smtClean="0">
                  <a:solidFill>
                    <a:srgbClr val="66FF66"/>
                  </a:solidFill>
                  <a:sym typeface="Wingdings 3"/>
                </a:rPr>
                <a:t></a:t>
              </a:r>
              <a:r>
                <a:rPr lang="en-IN" sz="2800" b="1" dirty="0" smtClean="0">
                  <a:solidFill>
                    <a:srgbClr val="00FFFF"/>
                  </a:solidFill>
                </a:rPr>
                <a:t> PBF</a:t>
              </a:r>
            </a:p>
            <a:p>
              <a:r>
                <a:rPr lang="en-IN" sz="2800" b="1" dirty="0">
                  <a:solidFill>
                    <a:prstClr val="white"/>
                  </a:solidFill>
                </a:rPr>
                <a:t>  </a:t>
              </a:r>
              <a:r>
                <a:rPr lang="en-IN" sz="2800" b="1" dirty="0" smtClean="0">
                  <a:solidFill>
                    <a:prstClr val="white"/>
                  </a:solidFill>
                </a:rPr>
                <a:t>	</a:t>
              </a:r>
              <a:r>
                <a:rPr lang="en-IN" sz="2600" b="1" dirty="0" smtClean="0">
                  <a:solidFill>
                    <a:srgbClr val="FF0000"/>
                  </a:solidFill>
                  <a:latin typeface="Candara" panose="020E0502030303020204" pitchFamily="34" charset="0"/>
                </a:rPr>
                <a:t>•</a:t>
              </a:r>
              <a:r>
                <a:rPr lang="en-IN" sz="2600" b="1" dirty="0" smtClean="0">
                  <a:solidFill>
                    <a:prstClr val="white"/>
                  </a:solidFill>
                  <a:latin typeface="Candara" panose="020E0502030303020204" pitchFamily="34" charset="0"/>
                </a:rPr>
                <a:t> </a:t>
              </a:r>
              <a:r>
                <a:rPr lang="en-IN" sz="2600" b="1" dirty="0">
                  <a:solidFill>
                    <a:schemeClr val="bg1"/>
                  </a:solidFill>
                  <a:latin typeface="Candara" panose="020E0502030303020204" pitchFamily="34" charset="0"/>
                </a:rPr>
                <a:t>Unobstructed </a:t>
              </a:r>
              <a:r>
                <a:rPr lang="en-IN" sz="26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TAPVC</a:t>
              </a:r>
              <a:endParaRPr lang="en-IN" sz="2600" b="1" dirty="0">
                <a:solidFill>
                  <a:schemeClr val="bg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04800" y="5257800"/>
              <a:ext cx="7383138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2800" b="1" dirty="0" smtClean="0">
                  <a:solidFill>
                    <a:srgbClr val="00FFFF"/>
                  </a:solidFill>
                </a:rPr>
                <a:t>  Cyanotic HD </a:t>
              </a:r>
              <a:r>
                <a:rPr lang="en-IN" sz="2800" b="1" dirty="0">
                  <a:solidFill>
                    <a:srgbClr val="00FFFF"/>
                  </a:solidFill>
                </a:rPr>
                <a:t>with </a:t>
              </a:r>
              <a:r>
                <a:rPr lang="en-IN" sz="2800" b="1" dirty="0" smtClean="0">
                  <a:solidFill>
                    <a:srgbClr val="00FFFF"/>
                  </a:solidFill>
                </a:rPr>
                <a:t>Normal PBF</a:t>
              </a:r>
            </a:p>
            <a:p>
              <a:r>
                <a:rPr lang="en-IN" sz="2800" b="1" dirty="0">
                  <a:solidFill>
                    <a:prstClr val="white"/>
                  </a:solidFill>
                </a:rPr>
                <a:t>  </a:t>
              </a:r>
              <a:r>
                <a:rPr lang="en-IN" sz="2800" b="1" dirty="0" smtClean="0">
                  <a:solidFill>
                    <a:prstClr val="white"/>
                  </a:solidFill>
                </a:rPr>
                <a:t>	</a:t>
              </a:r>
              <a:r>
                <a:rPr lang="en-IN" sz="2600" b="1" dirty="0" smtClean="0">
                  <a:solidFill>
                    <a:srgbClr val="FF0000"/>
                  </a:solidFill>
                  <a:latin typeface="Candara" panose="020E0502030303020204" pitchFamily="34" charset="0"/>
                </a:rPr>
                <a:t>•</a:t>
              </a:r>
              <a:r>
                <a:rPr lang="en-IN" sz="2600" b="1" dirty="0" smtClean="0">
                  <a:solidFill>
                    <a:prstClr val="white"/>
                  </a:solidFill>
                  <a:latin typeface="Candara" panose="020E0502030303020204" pitchFamily="34" charset="0"/>
                </a:rPr>
                <a:t> </a:t>
              </a:r>
              <a:r>
                <a:rPr lang="en-IN" sz="2600" b="1" dirty="0">
                  <a:solidFill>
                    <a:schemeClr val="bg1"/>
                  </a:solidFill>
                  <a:latin typeface="Candara" panose="020E0502030303020204" pitchFamily="34" charset="0"/>
                </a:rPr>
                <a:t>Pulmonary </a:t>
              </a:r>
              <a:r>
                <a:rPr lang="en-IN" sz="26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A-V </a:t>
              </a:r>
              <a:r>
                <a:rPr lang="en-IN" sz="2600" b="1" dirty="0">
                  <a:solidFill>
                    <a:schemeClr val="bg1"/>
                  </a:solidFill>
                  <a:latin typeface="Candara" panose="020E0502030303020204" pitchFamily="34" charset="0"/>
                </a:rPr>
                <a:t>fistula   </a:t>
              </a:r>
              <a:endParaRPr lang="en-IN" sz="2600" b="1" dirty="0" smtClean="0">
                <a:solidFill>
                  <a:schemeClr val="bg1"/>
                </a:solidFill>
                <a:latin typeface="Candara" panose="020E0502030303020204" pitchFamily="34" charset="0"/>
              </a:endParaRPr>
            </a:p>
            <a:p>
              <a:r>
                <a:rPr lang="en-IN" sz="2600" b="1" dirty="0">
                  <a:solidFill>
                    <a:schemeClr val="bg1"/>
                  </a:solidFill>
                  <a:latin typeface="Candara" panose="020E0502030303020204" pitchFamily="34" charset="0"/>
                </a:rPr>
                <a:t> </a:t>
              </a:r>
              <a:r>
                <a:rPr lang="en-IN" sz="26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 	</a:t>
              </a:r>
              <a:r>
                <a:rPr lang="en-IN" sz="2600" b="1" dirty="0" smtClean="0">
                  <a:solidFill>
                    <a:srgbClr val="FF0000"/>
                  </a:solidFill>
                  <a:latin typeface="Candara" panose="020E0502030303020204" pitchFamily="34" charset="0"/>
                </a:rPr>
                <a:t>•</a:t>
              </a:r>
              <a:r>
                <a:rPr lang="en-IN" sz="26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 </a:t>
              </a:r>
              <a:r>
                <a:rPr lang="en-IN" sz="2600" b="1" dirty="0">
                  <a:solidFill>
                    <a:schemeClr val="bg1"/>
                  </a:solidFill>
                  <a:latin typeface="Candara" panose="020E0502030303020204" pitchFamily="34" charset="0"/>
                </a:rPr>
                <a:t>Left </a:t>
              </a:r>
              <a:r>
                <a:rPr lang="en-IN" sz="26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SVC to LA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304800" y="444343"/>
              <a:ext cx="7535536" cy="6198452"/>
              <a:chOff x="304800" y="444343"/>
              <a:chExt cx="7535536" cy="6198452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304800" y="444343"/>
                <a:ext cx="7535536" cy="58477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N" sz="3200" b="1" dirty="0" smtClean="0">
                    <a:solidFill>
                      <a:srgbClr val="FFC000"/>
                    </a:solidFill>
                    <a:latin typeface="Candara" panose="020E0502030303020204" pitchFamily="34" charset="0"/>
                  </a:rPr>
                  <a:t>  Cyanotic  CHD  In  Adults</a:t>
                </a:r>
                <a:endParaRPr lang="en-IN" sz="3200" b="1" dirty="0">
                  <a:solidFill>
                    <a:srgbClr val="FFC000"/>
                  </a:solidFill>
                  <a:latin typeface="Candara" panose="020E0502030303020204" pitchFamily="34" charset="0"/>
                </a:endParaRP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304800" y="1029118"/>
                <a:ext cx="7535536" cy="5613677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24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371600"/>
            <a:ext cx="8077200" cy="492442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IN" sz="2600" b="1" dirty="0" smtClean="0">
                <a:solidFill>
                  <a:srgbClr val="FF0000"/>
                </a:solidFill>
                <a:sym typeface="Wingdings"/>
              </a:rPr>
              <a:t> </a:t>
            </a:r>
            <a:r>
              <a:rPr lang="en-IN" sz="2600" b="1" dirty="0" smtClean="0">
                <a:solidFill>
                  <a:srgbClr val="00FFFF"/>
                </a:solidFill>
                <a:sym typeface="Wingdings"/>
              </a:rPr>
              <a:t>N</a:t>
            </a:r>
            <a:r>
              <a:rPr lang="en-IN" sz="2600" b="1" dirty="0" smtClean="0">
                <a:solidFill>
                  <a:srgbClr val="00FFFF"/>
                </a:solidFill>
              </a:rPr>
              <a:t>eonate </a:t>
            </a:r>
            <a:r>
              <a:rPr lang="en-IN" sz="2600" b="1" dirty="0">
                <a:solidFill>
                  <a:srgbClr val="00FFFF"/>
                </a:solidFill>
              </a:rPr>
              <a:t>suspected of having a CHD </a:t>
            </a:r>
            <a:r>
              <a:rPr lang="en-IN" sz="2600" b="1" dirty="0" smtClean="0">
                <a:solidFill>
                  <a:srgbClr val="00FFFF"/>
                </a:solidFill>
              </a:rPr>
              <a:t>in Shock </a:t>
            </a:r>
            <a:r>
              <a:rPr lang="en-IN" sz="2600" b="1" dirty="0" smtClean="0">
                <a:solidFill>
                  <a:schemeClr val="bg1"/>
                </a:solidFill>
              </a:rPr>
              <a:t>/  </a:t>
            </a:r>
            <a:r>
              <a:rPr lang="en-IN" sz="2600" b="1" dirty="0" smtClean="0">
                <a:solidFill>
                  <a:srgbClr val="00FFFF"/>
                </a:solidFill>
              </a:rPr>
              <a:t>  </a:t>
            </a:r>
          </a:p>
          <a:p>
            <a:r>
              <a:rPr lang="en-IN" sz="2600" b="1" dirty="0">
                <a:solidFill>
                  <a:srgbClr val="00FFFF"/>
                </a:solidFill>
              </a:rPr>
              <a:t> </a:t>
            </a:r>
            <a:r>
              <a:rPr lang="en-IN" sz="2600" b="1" dirty="0" smtClean="0">
                <a:solidFill>
                  <a:srgbClr val="00FFFF"/>
                </a:solidFill>
              </a:rPr>
              <a:t>  Profound cyanosis </a:t>
            </a:r>
            <a:r>
              <a:rPr lang="en-IN" sz="2600" b="1" dirty="0" smtClean="0">
                <a:solidFill>
                  <a:schemeClr val="bg1"/>
                </a:solidFill>
              </a:rPr>
              <a:t>/</a:t>
            </a:r>
            <a:r>
              <a:rPr lang="en-IN" sz="2600" b="1" dirty="0" smtClean="0">
                <a:solidFill>
                  <a:srgbClr val="00FFFF"/>
                </a:solidFill>
              </a:rPr>
              <a:t> Acidosis </a:t>
            </a:r>
            <a:r>
              <a:rPr lang="en-IN" sz="2600" b="1" dirty="0" smtClean="0">
                <a:solidFill>
                  <a:prstClr val="white"/>
                </a:solidFill>
              </a:rPr>
              <a:t>:</a:t>
            </a:r>
          </a:p>
          <a:p>
            <a:r>
              <a:rPr lang="en-IN" sz="2600" b="1" dirty="0">
                <a:solidFill>
                  <a:prstClr val="white"/>
                </a:solidFill>
              </a:rPr>
              <a:t>   </a:t>
            </a:r>
            <a:r>
              <a:rPr lang="en-IN" sz="2600" b="1" dirty="0" smtClean="0">
                <a:solidFill>
                  <a:prstClr val="white"/>
                </a:solidFill>
              </a:rPr>
              <a:t>Ductus-dependent CHD such as </a:t>
            </a:r>
          </a:p>
          <a:p>
            <a:r>
              <a:rPr lang="en-IN" sz="2600" b="1" dirty="0">
                <a:solidFill>
                  <a:prstClr val="white"/>
                </a:solidFill>
              </a:rPr>
              <a:t> </a:t>
            </a:r>
            <a:r>
              <a:rPr lang="en-IN" sz="2600" b="1" dirty="0" smtClean="0">
                <a:solidFill>
                  <a:prstClr val="white"/>
                </a:solidFill>
              </a:rPr>
              <a:t>    </a:t>
            </a:r>
            <a:r>
              <a:rPr lang="en-IN" sz="2600" b="1" dirty="0">
                <a:solidFill>
                  <a:prstClr val="white"/>
                </a:solidFill>
              </a:rPr>
              <a:t>	</a:t>
            </a:r>
            <a:r>
              <a:rPr lang="en-IN" sz="2600" b="1" dirty="0" smtClean="0">
                <a:solidFill>
                  <a:prstClr val="white"/>
                </a:solidFill>
              </a:rPr>
              <a:t>- Pulmonary atresia</a:t>
            </a:r>
          </a:p>
          <a:p>
            <a:r>
              <a:rPr lang="en-IN" sz="2600" b="1" dirty="0">
                <a:solidFill>
                  <a:prstClr val="white"/>
                </a:solidFill>
              </a:rPr>
              <a:t>	</a:t>
            </a:r>
            <a:r>
              <a:rPr lang="en-IN" sz="2600" b="1" dirty="0" smtClean="0">
                <a:solidFill>
                  <a:prstClr val="white"/>
                </a:solidFill>
              </a:rPr>
              <a:t>- Aortic atresia</a:t>
            </a:r>
          </a:p>
          <a:p>
            <a:r>
              <a:rPr lang="en-IN" sz="2600" b="1" dirty="0">
                <a:solidFill>
                  <a:prstClr val="white"/>
                </a:solidFill>
              </a:rPr>
              <a:t>	</a:t>
            </a:r>
            <a:r>
              <a:rPr lang="en-IN" sz="2600" b="1" dirty="0" smtClean="0">
                <a:solidFill>
                  <a:prstClr val="white"/>
                </a:solidFill>
              </a:rPr>
              <a:t>- </a:t>
            </a:r>
            <a:r>
              <a:rPr lang="en-IN" sz="2600" b="1" dirty="0" err="1" smtClean="0">
                <a:solidFill>
                  <a:prstClr val="white"/>
                </a:solidFill>
              </a:rPr>
              <a:t>Hypoplastic</a:t>
            </a:r>
            <a:r>
              <a:rPr lang="en-IN" sz="2600" b="1" dirty="0" smtClean="0">
                <a:solidFill>
                  <a:prstClr val="white"/>
                </a:solidFill>
              </a:rPr>
              <a:t> Left Heart Syndrome </a:t>
            </a:r>
            <a:r>
              <a:rPr lang="en-IN" sz="2600" b="1" dirty="0">
                <a:solidFill>
                  <a:prstClr val="white"/>
                </a:solidFill>
              </a:rPr>
              <a:t>(HLHS</a:t>
            </a:r>
            <a:r>
              <a:rPr lang="en-IN" sz="2600" b="1" dirty="0" smtClean="0">
                <a:solidFill>
                  <a:prstClr val="white"/>
                </a:solidFill>
              </a:rPr>
              <a:t>)</a:t>
            </a:r>
            <a:endParaRPr lang="en-IN" sz="2600" b="1" dirty="0">
              <a:solidFill>
                <a:prstClr val="white"/>
              </a:solidFill>
            </a:endParaRPr>
          </a:p>
          <a:p>
            <a:r>
              <a:rPr lang="en-IN" sz="2600" b="1" dirty="0" smtClean="0">
                <a:solidFill>
                  <a:prstClr val="white"/>
                </a:solidFill>
              </a:rPr>
              <a:t>	- Interrupted Aortic Arch etc. </a:t>
            </a:r>
          </a:p>
          <a:p>
            <a:endParaRPr lang="en-IN" sz="1400" b="1" dirty="0" smtClean="0">
              <a:solidFill>
                <a:srgbClr val="FF0000"/>
              </a:solidFill>
              <a:sym typeface="Wingdings"/>
            </a:endParaRPr>
          </a:p>
          <a:p>
            <a:r>
              <a:rPr lang="en-IN" sz="2600" b="1" dirty="0" smtClean="0">
                <a:solidFill>
                  <a:srgbClr val="FF0000"/>
                </a:solidFill>
                <a:sym typeface="Wingdings"/>
              </a:rPr>
              <a:t> </a:t>
            </a:r>
            <a:r>
              <a:rPr lang="en-IN" sz="2600" b="1" dirty="0" smtClean="0">
                <a:solidFill>
                  <a:srgbClr val="00FFFF"/>
                </a:solidFill>
                <a:sym typeface="Wingdings"/>
              </a:rPr>
              <a:t>More severe cyanosis </a:t>
            </a:r>
            <a:r>
              <a:rPr lang="en-IN" sz="2600" b="1" dirty="0" smtClean="0">
                <a:solidFill>
                  <a:schemeClr val="bg1"/>
                </a:solidFill>
              </a:rPr>
              <a:t>:</a:t>
            </a:r>
            <a:endParaRPr lang="en-IN" sz="2600" b="1" dirty="0">
              <a:solidFill>
                <a:schemeClr val="bg1"/>
              </a:solidFill>
            </a:endParaRPr>
          </a:p>
          <a:p>
            <a:r>
              <a:rPr lang="en-IN" sz="2600" b="1" dirty="0" smtClean="0">
                <a:solidFill>
                  <a:prstClr val="white"/>
                </a:solidFill>
              </a:rPr>
              <a:t>   Associated with Complex Cyanotic Cong. HD</a:t>
            </a:r>
          </a:p>
          <a:p>
            <a:endParaRPr lang="en-IN" sz="1400" b="1" dirty="0">
              <a:solidFill>
                <a:prstClr val="white"/>
              </a:solidFill>
            </a:endParaRPr>
          </a:p>
          <a:p>
            <a:r>
              <a:rPr lang="en-IN" sz="2600" b="1" dirty="0" smtClean="0">
                <a:solidFill>
                  <a:srgbClr val="FF0000"/>
                </a:solidFill>
                <a:sym typeface="Wingdings"/>
              </a:rPr>
              <a:t> </a:t>
            </a:r>
            <a:r>
              <a:rPr lang="en-IN" sz="2600" b="1" dirty="0" smtClean="0">
                <a:solidFill>
                  <a:srgbClr val="00FFFF"/>
                </a:solidFill>
                <a:sym typeface="Wingdings"/>
              </a:rPr>
              <a:t>Cyanosis with </a:t>
            </a:r>
            <a:r>
              <a:rPr lang="en-IN" sz="2600" b="1" dirty="0" smtClean="0">
                <a:solidFill>
                  <a:srgbClr val="FF0000"/>
                </a:solidFill>
                <a:sym typeface="Wingdings 3"/>
              </a:rPr>
              <a:t></a:t>
            </a:r>
            <a:r>
              <a:rPr lang="en-IN" sz="2600" b="1" dirty="0" smtClean="0">
                <a:solidFill>
                  <a:srgbClr val="00FFFF"/>
                </a:solidFill>
              </a:rPr>
              <a:t> PBF </a:t>
            </a:r>
            <a:r>
              <a:rPr lang="en-IN" sz="2600" b="1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US" sz="2600" b="1" dirty="0" smtClean="0">
                <a:solidFill>
                  <a:prstClr val="white"/>
                </a:solidFill>
              </a:rPr>
              <a:t>   </a:t>
            </a:r>
            <a:r>
              <a:rPr lang="en-IN" sz="2600" b="1" dirty="0">
                <a:solidFill>
                  <a:prstClr val="white"/>
                </a:solidFill>
              </a:rPr>
              <a:t>W</a:t>
            </a:r>
            <a:r>
              <a:rPr lang="en-IN" sz="2600" b="1" dirty="0" smtClean="0">
                <a:solidFill>
                  <a:prstClr val="white"/>
                </a:solidFill>
              </a:rPr>
              <a:t>ell tolerated, unless presenting with cyanotic spell</a:t>
            </a:r>
            <a:endParaRPr lang="en-IN" sz="2600" b="1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82318" y="381000"/>
            <a:ext cx="5437682" cy="646331"/>
          </a:xfrm>
          <a:prstGeom prst="rect">
            <a:avLst/>
          </a:prstGeom>
          <a:solidFill>
            <a:srgbClr val="6400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en-US" sz="3600" b="1" kern="0" dirty="0">
                <a:solidFill>
                  <a:schemeClr val="bg1"/>
                </a:solidFill>
                <a:latin typeface="+mj-lt"/>
                <a:cs typeface="Arial"/>
              </a:rPr>
              <a:t>2</a:t>
            </a:r>
            <a:r>
              <a:rPr lang="en-US" altLang="en-US" sz="3600" b="1" kern="0" dirty="0" smtClean="0">
                <a:solidFill>
                  <a:schemeClr val="bg1"/>
                </a:solidFill>
                <a:latin typeface="+mj-lt"/>
                <a:cs typeface="Arial"/>
              </a:rPr>
              <a:t>. </a:t>
            </a:r>
            <a:r>
              <a:rPr lang="en-US" altLang="en-US" sz="3600" b="1" kern="0" dirty="0" smtClean="0">
                <a:solidFill>
                  <a:srgbClr val="00FFFF"/>
                </a:solidFill>
                <a:latin typeface="+mj-lt"/>
                <a:cs typeface="Arial"/>
              </a:rPr>
              <a:t>SEVERITY OF CYANOSIS </a:t>
            </a:r>
            <a:endParaRPr lang="en-IN" sz="3600" b="1" dirty="0">
              <a:solidFill>
                <a:srgbClr val="00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323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10019</TotalTime>
  <Words>2733</Words>
  <Application>Microsoft Office PowerPoint</Application>
  <PresentationFormat>On-screen Show (4:3)</PresentationFormat>
  <Paragraphs>880</Paragraphs>
  <Slides>73</Slides>
  <Notes>72</Notes>
  <HiddenSlides>0</HiddenSlides>
  <MMClips>0</MMClips>
  <ScaleCrop>false</ScaleCrop>
  <HeadingPairs>
    <vt:vector size="4" baseType="variant">
      <vt:variant>
        <vt:lpstr>Theme</vt:lpstr>
      </vt:variant>
      <vt:variant>
        <vt:i4>19</vt:i4>
      </vt:variant>
      <vt:variant>
        <vt:lpstr>Slide Titles</vt:lpstr>
      </vt:variant>
      <vt:variant>
        <vt:i4>73</vt:i4>
      </vt:variant>
    </vt:vector>
  </HeadingPairs>
  <TitlesOfParts>
    <vt:vector size="92" baseType="lpstr">
      <vt:lpstr>Office Theme</vt:lpstr>
      <vt:lpstr>6_Office Theme</vt:lpstr>
      <vt:lpstr>7_Office Theme</vt:lpstr>
      <vt:lpstr>9_Office Theme</vt:lpstr>
      <vt:lpstr>1_Office Theme</vt:lpstr>
      <vt:lpstr>10_Office Theme</vt:lpstr>
      <vt:lpstr>12_Office Theme</vt:lpstr>
      <vt:lpstr>13_Office Theme</vt:lpstr>
      <vt:lpstr>14_Office Theme</vt:lpstr>
      <vt:lpstr>15_Office Theme</vt:lpstr>
      <vt:lpstr>27_Office Theme</vt:lpstr>
      <vt:lpstr>28_Office Theme</vt:lpstr>
      <vt:lpstr>5_Office Theme</vt:lpstr>
      <vt:lpstr>8_Office Theme</vt:lpstr>
      <vt:lpstr>17_Office Theme</vt:lpstr>
      <vt:lpstr>2_Office Theme</vt:lpstr>
      <vt:lpstr>3_Office Theme</vt:lpstr>
      <vt:lpstr>4_Office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MUTHUKUMAR</dc:creator>
  <cp:lastModifiedBy>MUTHUKUMAR</cp:lastModifiedBy>
  <cp:revision>989</cp:revision>
  <dcterms:created xsi:type="dcterms:W3CDTF">2006-08-16T00:00:00Z</dcterms:created>
  <dcterms:modified xsi:type="dcterms:W3CDTF">2016-03-06T00:59:56Z</dcterms:modified>
</cp:coreProperties>
</file>